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52" r:id="rId1"/>
  </p:sldMasterIdLst>
  <p:notesMasterIdLst>
    <p:notesMasterId r:id="rId57"/>
  </p:notesMasterIdLst>
  <p:handoutMasterIdLst>
    <p:handoutMasterId r:id="rId58"/>
  </p:handoutMasterIdLst>
  <p:sldIdLst>
    <p:sldId id="257" r:id="rId2"/>
    <p:sldId id="282" r:id="rId3"/>
    <p:sldId id="283" r:id="rId4"/>
    <p:sldId id="284" r:id="rId5"/>
    <p:sldId id="583" r:id="rId6"/>
    <p:sldId id="584" r:id="rId7"/>
    <p:sldId id="585" r:id="rId8"/>
    <p:sldId id="579" r:id="rId9"/>
    <p:sldId id="588" r:id="rId10"/>
    <p:sldId id="587" r:id="rId11"/>
    <p:sldId id="589" r:id="rId12"/>
    <p:sldId id="590" r:id="rId13"/>
    <p:sldId id="591" r:id="rId14"/>
    <p:sldId id="586" r:id="rId15"/>
    <p:sldId id="607" r:id="rId16"/>
    <p:sldId id="258" r:id="rId17"/>
    <p:sldId id="274" r:id="rId18"/>
    <p:sldId id="606" r:id="rId19"/>
    <p:sldId id="259" r:id="rId20"/>
    <p:sldId id="277" r:id="rId21"/>
    <p:sldId id="278" r:id="rId22"/>
    <p:sldId id="279" r:id="rId23"/>
    <p:sldId id="263" r:id="rId24"/>
    <p:sldId id="280" r:id="rId25"/>
    <p:sldId id="281" r:id="rId26"/>
    <p:sldId id="592" r:id="rId27"/>
    <p:sldId id="593" r:id="rId28"/>
    <p:sldId id="594" r:id="rId29"/>
    <p:sldId id="608" r:id="rId30"/>
    <p:sldId id="285" r:id="rId31"/>
    <p:sldId id="286" r:id="rId32"/>
    <p:sldId id="609" r:id="rId33"/>
    <p:sldId id="288" r:id="rId34"/>
    <p:sldId id="289" r:id="rId35"/>
    <p:sldId id="290" r:id="rId36"/>
    <p:sldId id="291" r:id="rId37"/>
    <p:sldId id="610" r:id="rId38"/>
    <p:sldId id="292" r:id="rId39"/>
    <p:sldId id="293" r:id="rId40"/>
    <p:sldId id="400" r:id="rId41"/>
    <p:sldId id="597" r:id="rId42"/>
    <p:sldId id="581" r:id="rId43"/>
    <p:sldId id="580" r:id="rId44"/>
    <p:sldId id="582" r:id="rId45"/>
    <p:sldId id="598" r:id="rId46"/>
    <p:sldId id="267" r:id="rId47"/>
    <p:sldId id="599" r:id="rId48"/>
    <p:sldId id="600" r:id="rId49"/>
    <p:sldId id="275" r:id="rId50"/>
    <p:sldId id="601" r:id="rId51"/>
    <p:sldId id="602" r:id="rId52"/>
    <p:sldId id="603" r:id="rId53"/>
    <p:sldId id="604" r:id="rId54"/>
    <p:sldId id="605" r:id="rId55"/>
    <p:sldId id="273" r:id="rId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6477"/>
    <a:srgbClr val="6392AA"/>
    <a:srgbClr val="4B99A7"/>
    <a:srgbClr val="0051F7"/>
    <a:srgbClr val="BDD0DA"/>
    <a:srgbClr val="1128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266"/>
    <p:restoredTop sz="96224"/>
  </p:normalViewPr>
  <p:slideViewPr>
    <p:cSldViewPr snapToGrid="0" snapToObjects="1">
      <p:cViewPr varScale="1">
        <p:scale>
          <a:sx n="209" d="100"/>
          <a:sy n="209" d="100"/>
        </p:scale>
        <p:origin x="1784" y="18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170" d="100"/>
          <a:sy n="170" d="100"/>
        </p:scale>
        <p:origin x="404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5A401AC-59DD-B64F-908C-ACE2E52AB60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721A3F4-15E5-174C-9C6E-20330206C3B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733FBE1-799C-FC4B-A48D-AE13BDE0A940}" type="datetimeFigureOut">
              <a:rPr lang="en-US" smtClean="0"/>
              <a:t>10/28/21</a:t>
            </a:fld>
            <a:endParaRPr lang="en-US"/>
          </a:p>
        </p:txBody>
      </p:sp>
      <p:sp>
        <p:nvSpPr>
          <p:cNvPr id="4" name="Footer Placeholder 3">
            <a:extLst>
              <a:ext uri="{FF2B5EF4-FFF2-40B4-BE49-F238E27FC236}">
                <a16:creationId xmlns:a16="http://schemas.microsoft.com/office/drawing/2014/main" id="{4610DB88-E832-5740-A598-1C53D31F752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F1D5F0-962E-4649-9B1D-4E07D76C699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00113B-A30A-A44F-BB55-9B0E4DA899E5}" type="slidenum">
              <a:rPr lang="en-US" smtClean="0"/>
              <a:t>‹#›</a:t>
            </a:fld>
            <a:endParaRPr lang="en-US"/>
          </a:p>
        </p:txBody>
      </p:sp>
    </p:spTree>
    <p:extLst>
      <p:ext uri="{BB962C8B-B14F-4D97-AF65-F5344CB8AC3E}">
        <p14:creationId xmlns:p14="http://schemas.microsoft.com/office/powerpoint/2010/main" val="23111143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A37667-55AA-0D45-800A-D1CD543299A0}" type="datetimeFigureOut">
              <a:rPr lang="en-US" smtClean="0"/>
              <a:t>10/28/21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3B8758-D98B-0F4F-8417-2EFE3B4C0C85}" type="slidenum">
              <a:rPr lang="en-US" smtClean="0"/>
              <a:t>‹#›</a:t>
            </a:fld>
            <a:endParaRPr lang="en-US"/>
          </a:p>
        </p:txBody>
      </p:sp>
    </p:spTree>
    <p:extLst>
      <p:ext uri="{BB962C8B-B14F-4D97-AF65-F5344CB8AC3E}">
        <p14:creationId xmlns:p14="http://schemas.microsoft.com/office/powerpoint/2010/main" val="3381697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ilpubs.stanford.edu:8090/778/1/2006-13.pdf"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it.mathworks.com/help/deeplearning/examples/classify-image-using-googlenet.html"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rtl="0"/>
            <a:fld id="{F69673E9-8414-495C-BDCB-A8996714E722}" type="slidenum">
              <a:rPr lang="en-US" smtClean="0"/>
              <a:t>25</a:t>
            </a:fld>
            <a:endParaRPr lang="en-US"/>
          </a:p>
        </p:txBody>
      </p:sp>
    </p:spTree>
    <p:extLst>
      <p:ext uri="{BB962C8B-B14F-4D97-AF65-F5344CB8AC3E}">
        <p14:creationId xmlns:p14="http://schemas.microsoft.com/office/powerpoint/2010/main" val="3505504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F3B8758-D98B-0F4F-8417-2EFE3B4C0C85}" type="slidenum">
              <a:rPr lang="en-US" smtClean="0"/>
              <a:t>54</a:t>
            </a:fld>
            <a:endParaRPr lang="en-US"/>
          </a:p>
        </p:txBody>
      </p:sp>
    </p:spTree>
    <p:extLst>
      <p:ext uri="{BB962C8B-B14F-4D97-AF65-F5344CB8AC3E}">
        <p14:creationId xmlns:p14="http://schemas.microsoft.com/office/powerpoint/2010/main" val="3590862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2000" b="1" i="0" u="none" strike="noStrike" kern="1200" baseline="0" dirty="0">
                <a:solidFill>
                  <a:schemeClr val="tx1"/>
                </a:solidFill>
                <a:latin typeface="+mn-lt"/>
                <a:ea typeface="+mn-ea"/>
                <a:cs typeface="+mn-cs"/>
              </a:rPr>
              <a:t>Banda Ultra- Larga </a:t>
            </a:r>
            <a:r>
              <a:rPr lang="it-IT" sz="2000" b="0" i="0" u="none" strike="noStrike" kern="1200" baseline="0" dirty="0">
                <a:solidFill>
                  <a:schemeClr val="tx1"/>
                </a:solidFill>
                <a:latin typeface="+mn-lt"/>
                <a:ea typeface="+mn-ea"/>
                <a:cs typeface="+mn-cs"/>
              </a:rPr>
              <a:t>(</a:t>
            </a:r>
            <a:r>
              <a:rPr lang="it-IT" sz="2000" b="0" i="0" u="none" strike="noStrike" kern="1200" baseline="0" dirty="0" err="1">
                <a:solidFill>
                  <a:schemeClr val="tx1"/>
                </a:solidFill>
                <a:latin typeface="+mn-lt"/>
                <a:ea typeface="+mn-ea"/>
                <a:cs typeface="+mn-cs"/>
              </a:rPr>
              <a:t>eMBB</a:t>
            </a:r>
            <a:r>
              <a:rPr lang="it-IT" sz="2000" b="0" i="0" u="none" strike="noStrike" kern="1200" baseline="0" dirty="0">
                <a:solidFill>
                  <a:schemeClr val="tx1"/>
                </a:solidFill>
                <a:latin typeface="+mn-lt"/>
                <a:ea typeface="+mn-ea"/>
                <a:cs typeface="+mn-cs"/>
              </a:rPr>
              <a:t>)</a:t>
            </a:r>
          </a:p>
          <a:p>
            <a:r>
              <a:rPr lang="it-IT" sz="2000" b="1" i="0" u="none" strike="noStrike" kern="1200" baseline="0" dirty="0">
                <a:solidFill>
                  <a:schemeClr val="tx1"/>
                </a:solidFill>
                <a:latin typeface="+mn-lt"/>
                <a:ea typeface="+mn-ea"/>
                <a:cs typeface="+mn-cs"/>
              </a:rPr>
              <a:t>Massive MIMO</a:t>
            </a:r>
          </a:p>
          <a:p>
            <a:r>
              <a:rPr lang="it-IT" sz="2000" b="1" i="0" u="none" strike="noStrike" kern="1200" baseline="0" dirty="0" err="1">
                <a:solidFill>
                  <a:schemeClr val="tx1"/>
                </a:solidFill>
                <a:latin typeface="+mn-lt"/>
                <a:ea typeface="+mn-ea"/>
                <a:cs typeface="+mn-cs"/>
              </a:rPr>
              <a:t>Multiconnectivity</a:t>
            </a:r>
            <a:endParaRPr lang="it-IT" sz="2000" b="1" i="0" u="none" strike="noStrike" kern="1200" baseline="0" dirty="0">
              <a:solidFill>
                <a:schemeClr val="tx1"/>
              </a:solidFill>
              <a:latin typeface="+mn-lt"/>
              <a:ea typeface="+mn-ea"/>
              <a:cs typeface="+mn-cs"/>
            </a:endParaRPr>
          </a:p>
          <a:p>
            <a:r>
              <a:rPr lang="it-IT" sz="2000" b="0" i="0" u="none" strike="noStrike" kern="1200" baseline="0" dirty="0">
                <a:solidFill>
                  <a:schemeClr val="tx1"/>
                </a:solidFill>
                <a:latin typeface="+mn-lt"/>
                <a:ea typeface="+mn-ea"/>
                <a:cs typeface="+mn-cs"/>
              </a:rPr>
              <a:t>Video UHD finalizzati non solo all’entertainment, ma anche ad applicazioni di Realtà Aumentata e Realtà Virtuale</a:t>
            </a:r>
          </a:p>
          <a:p>
            <a:r>
              <a:rPr lang="it-IT" sz="2000" b="0" i="0" u="none" strike="noStrike" kern="1200" baseline="0" dirty="0">
                <a:solidFill>
                  <a:schemeClr val="tx1"/>
                </a:solidFill>
                <a:latin typeface="+mn-lt"/>
                <a:ea typeface="+mn-ea"/>
                <a:cs typeface="+mn-cs"/>
              </a:rPr>
              <a:t>È necessario disporre di uno spettro sempre più ampio (l’industria per questo inizia a concentrarsi maggiormente non solo sulle bande di frequenza oltre i 2 GHz, ma anche oltre i 6 GHz) e sarà necessario andare a migliorare sempre più l’efficienza spettrale, per massimizzare i bit trasportati su  ciascuno Hz dello spettro (e di conseguenza abbattere i costi per bit trasportato)</a:t>
            </a:r>
          </a:p>
          <a:p>
            <a:r>
              <a:rPr lang="it-IT" sz="2000" b="1" i="0" u="none" strike="noStrike" kern="1200" baseline="0" dirty="0">
                <a:solidFill>
                  <a:schemeClr val="tx1"/>
                </a:solidFill>
                <a:latin typeface="+mn-lt"/>
                <a:ea typeface="+mn-ea"/>
                <a:cs typeface="+mn-cs"/>
              </a:rPr>
              <a:t>Altissima affidabilità </a:t>
            </a:r>
            <a:r>
              <a:rPr lang="it-IT" sz="2000" b="0" i="0" u="none" strike="noStrike" kern="1200" baseline="0" dirty="0">
                <a:solidFill>
                  <a:schemeClr val="tx1"/>
                </a:solidFill>
                <a:latin typeface="+mn-lt"/>
                <a:ea typeface="+mn-ea"/>
                <a:cs typeface="+mn-cs"/>
              </a:rPr>
              <a:t>(URLLC)</a:t>
            </a:r>
          </a:p>
          <a:p>
            <a:r>
              <a:rPr lang="it-IT" sz="2000" b="1" i="0" u="none" strike="noStrike" kern="1200" baseline="0" dirty="0">
                <a:solidFill>
                  <a:schemeClr val="tx1"/>
                </a:solidFill>
                <a:latin typeface="+mn-lt"/>
                <a:ea typeface="+mn-ea"/>
                <a:cs typeface="+mn-cs"/>
              </a:rPr>
              <a:t>1 </a:t>
            </a:r>
            <a:r>
              <a:rPr lang="it-IT" sz="2000" b="1" i="0" u="none" strike="noStrike" kern="1200" baseline="0" dirty="0" err="1">
                <a:solidFill>
                  <a:schemeClr val="tx1"/>
                </a:solidFill>
                <a:latin typeface="+mn-lt"/>
                <a:ea typeface="+mn-ea"/>
                <a:cs typeface="+mn-cs"/>
              </a:rPr>
              <a:t>msec</a:t>
            </a:r>
            <a:r>
              <a:rPr lang="it-IT" sz="2000" b="1" i="0" u="none" strike="noStrike" kern="1200" baseline="0" dirty="0">
                <a:solidFill>
                  <a:schemeClr val="tx1"/>
                </a:solidFill>
                <a:latin typeface="+mn-lt"/>
                <a:ea typeface="+mn-ea"/>
                <a:cs typeface="+mn-cs"/>
              </a:rPr>
              <a:t> radio</a:t>
            </a:r>
          </a:p>
          <a:p>
            <a:r>
              <a:rPr lang="it-IT" sz="2000" b="0" i="0" u="none" strike="noStrike" kern="1200" baseline="0" dirty="0">
                <a:solidFill>
                  <a:schemeClr val="tx1"/>
                </a:solidFill>
                <a:latin typeface="+mn-lt"/>
                <a:ea typeface="+mn-ea"/>
                <a:cs typeface="+mn-cs"/>
              </a:rPr>
              <a:t>Comunicazioni tra autoveicoli Applicazioni di controllo remoto di droni o robot Applicazioni di Realtà Virtuale Automotive  Controllo da remoto Un ritardo nell’invio di un comando potrebbe portare ad un incidente con conseguenze anche gravi o far avvertire all’utente un disagio definito in letteratura come “</a:t>
            </a:r>
            <a:r>
              <a:rPr lang="it-IT" sz="2000" b="0" i="0" u="none" strike="noStrike" kern="1200" baseline="0" dirty="0" err="1">
                <a:solidFill>
                  <a:schemeClr val="tx1"/>
                </a:solidFill>
                <a:latin typeface="+mn-lt"/>
                <a:ea typeface="+mn-ea"/>
                <a:cs typeface="+mn-cs"/>
              </a:rPr>
              <a:t>cybersickness</a:t>
            </a:r>
            <a:r>
              <a:rPr lang="it-IT" sz="2000" b="0" i="0" u="none" strike="noStrike" kern="1200" baseline="0" dirty="0">
                <a:solidFill>
                  <a:schemeClr val="tx1"/>
                </a:solidFill>
                <a:latin typeface="+mn-lt"/>
                <a:ea typeface="+mn-ea"/>
                <a:cs typeface="+mn-cs"/>
              </a:rPr>
              <a:t>”. Si pensi ad applicazioni mediche, dove la perdita di parte dell’informazione anche solo di un singolo sensore potrebbe essere critica nella diagnosi remota di un paziente</a:t>
            </a:r>
          </a:p>
          <a:p>
            <a:r>
              <a:rPr lang="it-IT" sz="2000" b="1" i="0" u="none" strike="noStrike" kern="1200" baseline="0" dirty="0">
                <a:solidFill>
                  <a:schemeClr val="tx1"/>
                </a:solidFill>
                <a:latin typeface="+mn-lt"/>
                <a:ea typeface="+mn-ea"/>
                <a:cs typeface="+mn-cs"/>
              </a:rPr>
              <a:t>Numero indefinito di utenti </a:t>
            </a:r>
            <a:r>
              <a:rPr lang="it-IT" sz="2000" b="0" i="0" u="none" strike="noStrike" kern="1200" baseline="0" dirty="0">
                <a:solidFill>
                  <a:schemeClr val="tx1"/>
                </a:solidFill>
                <a:latin typeface="+mn-lt"/>
                <a:ea typeface="+mn-ea"/>
                <a:cs typeface="+mn-cs"/>
              </a:rPr>
              <a:t>(m-MTC)</a:t>
            </a:r>
          </a:p>
          <a:p>
            <a:r>
              <a:rPr lang="it-IT" sz="2000" b="1" i="0" u="none" strike="noStrike" kern="1200" baseline="0" dirty="0" err="1">
                <a:solidFill>
                  <a:schemeClr val="tx1"/>
                </a:solidFill>
                <a:latin typeface="+mn-lt"/>
                <a:ea typeface="+mn-ea"/>
                <a:cs typeface="+mn-cs"/>
              </a:rPr>
              <a:t>Slim</a:t>
            </a:r>
            <a:r>
              <a:rPr lang="it-IT" sz="2000" b="1" i="0" u="none" strike="noStrike" kern="1200" baseline="0" dirty="0">
                <a:solidFill>
                  <a:schemeClr val="tx1"/>
                </a:solidFill>
                <a:latin typeface="+mn-lt"/>
                <a:ea typeface="+mn-ea"/>
                <a:cs typeface="+mn-cs"/>
              </a:rPr>
              <a:t> radio</a:t>
            </a:r>
          </a:p>
          <a:p>
            <a:r>
              <a:rPr lang="it-IT" sz="2000" b="0" i="0" u="none" strike="noStrike" kern="1200" baseline="0" dirty="0">
                <a:solidFill>
                  <a:schemeClr val="tx1"/>
                </a:solidFill>
                <a:latin typeface="+mn-lt"/>
                <a:ea typeface="+mn-ea"/>
                <a:cs typeface="+mn-cs"/>
              </a:rPr>
              <a:t>M2M industriale “Smart City” </a:t>
            </a:r>
            <a:r>
              <a:rPr lang="it-IT" sz="2000" b="0" i="0" u="none" strike="noStrike" kern="1200" baseline="0" dirty="0" err="1">
                <a:solidFill>
                  <a:schemeClr val="tx1"/>
                </a:solidFill>
                <a:latin typeface="+mn-lt"/>
                <a:ea typeface="+mn-ea"/>
                <a:cs typeface="+mn-cs"/>
              </a:rPr>
              <a:t>eHealth</a:t>
            </a:r>
            <a:r>
              <a:rPr lang="it-IT" sz="2000" b="0" i="0" u="none" strike="noStrike" kern="1200" baseline="0" dirty="0">
                <a:solidFill>
                  <a:schemeClr val="tx1"/>
                </a:solidFill>
                <a:latin typeface="+mn-lt"/>
                <a:ea typeface="+mn-ea"/>
                <a:cs typeface="+mn-cs"/>
              </a:rPr>
              <a:t> Alta penetrazione indoor Minimo o “trascurabile” consumo di batteria questo trova applicazione, oltre all’ambito </a:t>
            </a:r>
            <a:endParaRPr lang="it-IT" sz="2000" dirty="0"/>
          </a:p>
        </p:txBody>
      </p:sp>
      <p:sp>
        <p:nvSpPr>
          <p:cNvPr id="4" name="Segnaposto numero diapositiva 3"/>
          <p:cNvSpPr>
            <a:spLocks noGrp="1"/>
          </p:cNvSpPr>
          <p:nvPr>
            <p:ph type="sldNum" sz="quarter" idx="10"/>
          </p:nvPr>
        </p:nvSpPr>
        <p:spPr/>
        <p:txBody>
          <a:bodyPr/>
          <a:lstStyle/>
          <a:p>
            <a:pPr rtl="0"/>
            <a:fld id="{F69673E9-8414-495C-BDCB-A8996714E722}" type="slidenum">
              <a:rPr lang="en-US" smtClean="0"/>
              <a:t>26</a:t>
            </a:fld>
            <a:endParaRPr lang="en-US"/>
          </a:p>
        </p:txBody>
      </p:sp>
    </p:spTree>
    <p:extLst>
      <p:ext uri="{BB962C8B-B14F-4D97-AF65-F5344CB8AC3E}">
        <p14:creationId xmlns:p14="http://schemas.microsoft.com/office/powerpoint/2010/main" val="770198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Use case 1: Advanced Maintenance Execution System</a:t>
            </a:r>
            <a:br>
              <a:rPr lang="en-US" sz="1200" b="1"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The almost 100% availability of systems is a fundamental requirement of Industry 4.0. An Advanced Maintenance Execution System aims to significantly reduce maintenance costs and plant downtime, minimizing the risk of accidental breakage and induced costs by implementing the Preventive Maintenance paradigm based on the following pillars:</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1. Cyclical Preventive Maintenance: is performed based on pre-established cycles of use of the assets and monitored in reality. Also called Time-Based Maintenance is a type of scheduled maintenance that is performed in accordance with a set time interval and in which the time frame is expressed according to the most appropriate use cycles.</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2. Condition Preventative Maintenance (Condition Based Maintenance): it is a preventive maintenance that is performed based on the achievement of a predetermined limit value of a measurement (for example, consumption of a bushing or contaminants in the lubricant).</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3. Predictive Maintenance, in turn, is a further refinement of the maintenance based on the condition of the equipment and is carried out following the detection and measurement of one or more parameters (</a:t>
            </a:r>
            <a:r>
              <a:rPr lang="en-US" sz="1200" b="0" i="0" u="none" strike="noStrike" kern="1200" dirty="0" err="1">
                <a:solidFill>
                  <a:schemeClr val="tx1"/>
                </a:solidFill>
                <a:effectLst/>
                <a:latin typeface="+mn-lt"/>
                <a:ea typeface="+mn-ea"/>
                <a:cs typeface="+mn-cs"/>
              </a:rPr>
              <a:t>eg</a:t>
            </a:r>
            <a:r>
              <a:rPr lang="en-US" sz="1200" b="0" i="0" u="none" strike="noStrike" kern="1200" dirty="0">
                <a:solidFill>
                  <a:schemeClr val="tx1"/>
                </a:solidFill>
                <a:effectLst/>
                <a:latin typeface="+mn-lt"/>
                <a:ea typeface="+mn-ea"/>
                <a:cs typeface="+mn-cs"/>
              </a:rPr>
              <a:t>. The vibration frequency of the rotating machinery) and the subsequent extrapolation or correlation based on an appropriate model of the expected residual life before the failure. Predictive Maintenance is often identified as a sophistication of CBM or as the last step in decision-making in a CBM program, identified as a prognostic activity.</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4. Efficient and just-in-time management of the warehouse of spare parts for machinery and consumables.</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5. Easy access to specialist documentation and skills, allowing employees</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(even non-experts) to be able to work with the necessary speed and accuracy, thanks to remote support or support provided by expert systems and advanced trouble-shooting techniques</a:t>
            </a:r>
            <a:br>
              <a:rPr lang="en-US" sz="1200" b="0" i="0" u="none" strike="noStrike" kern="1200" dirty="0">
                <a:solidFill>
                  <a:schemeClr val="tx1"/>
                </a:solidFill>
                <a:effectLst/>
                <a:latin typeface="+mn-lt"/>
                <a:ea typeface="+mn-ea"/>
                <a:cs typeface="+mn-cs"/>
              </a:rPr>
            </a:br>
            <a:r>
              <a:rPr lang="en-US" sz="1200" b="1" i="0" u="none" strike="noStrike" kern="1200" dirty="0">
                <a:solidFill>
                  <a:schemeClr val="tx1"/>
                </a:solidFill>
                <a:effectLst/>
                <a:latin typeface="+mn-lt"/>
                <a:ea typeface="+mn-ea"/>
                <a:cs typeface="+mn-cs"/>
              </a:rPr>
              <a:t>Use Case 2: Self-Reconfigurable and Adaptive Production Systems</a:t>
            </a:r>
            <a:br>
              <a:rPr lang="en-US" dirty="0"/>
            </a:br>
            <a:r>
              <a:rPr lang="en-US" sz="1200" b="0" i="0" u="none" strike="noStrike" kern="1200" dirty="0">
                <a:solidFill>
                  <a:schemeClr val="tx1"/>
                </a:solidFill>
                <a:effectLst/>
                <a:latin typeface="+mn-lt"/>
                <a:ea typeface="+mn-ea"/>
                <a:cs typeface="+mn-cs"/>
              </a:rPr>
              <a:t>Today's European manufacturing industry is challenged by conditions, constraints and goals that they change faster and faster, informed decisions must be taken more and more in time short. Production strategies, processes and product characteristics must evolve to keep the pace of a market where customer expectations and competitive pressure do not allow any uncertainty. On the other hand, application systems are very often made up of isolated monolithic blocks and not easily adaptable to the new conditions. At the same time, the productive resources (equipment, processes, goods, products and materials, operators) are not connected in a network or connected in a static and hierarchical way, in which each component is not aware of the surrounding context and of the global objectives of the production system.</a:t>
            </a:r>
            <a:br>
              <a:rPr lang="en-US" dirty="0"/>
            </a:br>
            <a:r>
              <a:rPr lang="en-US" sz="1200" b="0" i="0" u="none" strike="noStrike" kern="1200" dirty="0">
                <a:solidFill>
                  <a:schemeClr val="tx1"/>
                </a:solidFill>
                <a:effectLst/>
                <a:latin typeface="+mn-lt"/>
                <a:ea typeface="+mn-ea"/>
                <a:cs typeface="+mn-cs"/>
              </a:rPr>
              <a:t>The challenge that the case of use wants to face is the experimentation of technologies and methods for the automatic reconfiguration of production systems locally using theirs flexibility features and the 5G enabling technology for </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interconnection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B5E85941-5D32-4064-89C0-1F8592D6133C}" type="slidenum">
              <a:rPr lang="it-IT" smtClean="0"/>
              <a:t>28</a:t>
            </a:fld>
            <a:endParaRPr lang="it-IT"/>
          </a:p>
        </p:txBody>
      </p:sp>
      <p:sp>
        <p:nvSpPr>
          <p:cNvPr id="5" name="Segnaposto data 4"/>
          <p:cNvSpPr>
            <a:spLocks noGrp="1"/>
          </p:cNvSpPr>
          <p:nvPr>
            <p:ph type="dt" idx="11"/>
          </p:nvPr>
        </p:nvSpPr>
        <p:spPr/>
        <p:txBody>
          <a:bodyPr/>
          <a:lstStyle/>
          <a:p>
            <a:r>
              <a:rPr lang="it-IT"/>
              <a:t>18/11/2019</a:t>
            </a:r>
          </a:p>
        </p:txBody>
      </p:sp>
      <p:sp>
        <p:nvSpPr>
          <p:cNvPr id="6" name="Segnaposto intestazione 5"/>
          <p:cNvSpPr>
            <a:spLocks noGrp="1"/>
          </p:cNvSpPr>
          <p:nvPr>
            <p:ph type="hdr" sz="quarter" idx="12"/>
          </p:nvPr>
        </p:nvSpPr>
        <p:spPr/>
        <p:txBody>
          <a:bodyPr/>
          <a:lstStyle/>
          <a:p>
            <a:r>
              <a:rPr lang="en-US"/>
              <a:t>UC31 - Advanced Manufacturing - Final Test</a:t>
            </a:r>
            <a:endParaRPr lang="it-IT"/>
          </a:p>
        </p:txBody>
      </p:sp>
    </p:spTree>
    <p:extLst>
      <p:ext uri="{BB962C8B-B14F-4D97-AF65-F5344CB8AC3E}">
        <p14:creationId xmlns:p14="http://schemas.microsoft.com/office/powerpoint/2010/main" val="2768480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endParaRPr lang="it-IT" sz="1200" dirty="0"/>
          </a:p>
          <a:p>
            <a:r>
              <a:rPr lang="en-US" sz="1200" b="0" i="0" u="none" strike="noStrike" kern="1200" dirty="0">
                <a:solidFill>
                  <a:schemeClr val="tx1"/>
                </a:solidFill>
                <a:effectLst/>
                <a:latin typeface="+mn-lt"/>
                <a:ea typeface="+mn-ea"/>
                <a:cs typeface="+mn-cs"/>
              </a:rPr>
              <a:t>[1] Manning, C. D., P. </a:t>
            </a:r>
            <a:r>
              <a:rPr lang="en-US" sz="1200" b="0" i="0" u="none" strike="noStrike" kern="1200" dirty="0" err="1">
                <a:solidFill>
                  <a:schemeClr val="tx1"/>
                </a:solidFill>
                <a:effectLst/>
                <a:latin typeface="+mn-lt"/>
                <a:ea typeface="+mn-ea"/>
                <a:cs typeface="+mn-cs"/>
              </a:rPr>
              <a:t>Raghavan</a:t>
            </a:r>
            <a:r>
              <a:rPr lang="en-US" sz="1200" b="0" i="0" u="none" strike="noStrike" kern="1200" dirty="0">
                <a:solidFill>
                  <a:schemeClr val="tx1"/>
                </a:solidFill>
                <a:effectLst/>
                <a:latin typeface="+mn-lt"/>
                <a:ea typeface="+mn-ea"/>
                <a:cs typeface="+mn-cs"/>
              </a:rPr>
              <a:t>, and M. </a:t>
            </a:r>
            <a:r>
              <a:rPr lang="en-US" sz="1200" b="0" i="0" u="none" strike="noStrike" kern="1200" dirty="0" err="1">
                <a:solidFill>
                  <a:schemeClr val="tx1"/>
                </a:solidFill>
                <a:effectLst/>
                <a:latin typeface="+mn-lt"/>
                <a:ea typeface="+mn-ea"/>
                <a:cs typeface="+mn-cs"/>
              </a:rPr>
              <a:t>Schütze</a:t>
            </a:r>
            <a:r>
              <a:rPr lang="en-US" sz="1200" b="0" i="0" u="none" strike="noStrike" kern="120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rPr>
              <a:t>Introduction to Information Retrieval</a:t>
            </a:r>
            <a:r>
              <a:rPr lang="en-US" sz="1200" b="0" i="0" u="none" strike="noStrike" kern="1200" dirty="0">
                <a:solidFill>
                  <a:schemeClr val="tx1"/>
                </a:solidFill>
                <a:effectLst/>
                <a:latin typeface="+mn-lt"/>
                <a:ea typeface="+mn-ea"/>
                <a:cs typeface="+mn-cs"/>
              </a:rPr>
              <a:t>, NY: Cambridge University Press, 2008.</a:t>
            </a:r>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E85941-5D32-4064-89C0-1F8592D6133C}"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egnaposto data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solidFill>
                <a:effectLst/>
                <a:uLnTx/>
                <a:uFillTx/>
                <a:latin typeface="Calibri" panose="020F0502020204030204"/>
                <a:ea typeface="+mn-ea"/>
                <a:cs typeface="+mn-cs"/>
              </a:rPr>
              <a:t>18/11/2019</a:t>
            </a:r>
          </a:p>
        </p:txBody>
      </p:sp>
      <p:sp>
        <p:nvSpPr>
          <p:cNvPr id="6" name="Segnaposto intestazione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UC31 - Advanced Manufacturing - Final Test</a:t>
            </a:r>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6504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sz="1200" dirty="0">
                <a:solidFill>
                  <a:srgbClr val="1D1F22"/>
                </a:solidFill>
                <a:latin typeface="Helvetica" panose="020B0604020202020204" pitchFamily="34" charset="0"/>
              </a:rPr>
              <a:t>Ester, M., H. P. </a:t>
            </a:r>
            <a:r>
              <a:rPr lang="en-US" sz="1200" dirty="0" err="1">
                <a:solidFill>
                  <a:srgbClr val="1D1F22"/>
                </a:solidFill>
                <a:latin typeface="Helvetica" panose="020B0604020202020204" pitchFamily="34" charset="0"/>
              </a:rPr>
              <a:t>Kriegel</a:t>
            </a:r>
            <a:r>
              <a:rPr lang="en-US" sz="1200" dirty="0">
                <a:solidFill>
                  <a:srgbClr val="1D1F22"/>
                </a:solidFill>
                <a:latin typeface="Helvetica" panose="020B0604020202020204" pitchFamily="34" charset="0"/>
              </a:rPr>
              <a:t>, J. Sander, and X. Xu, “A Density-Based Algorithm for Discovering Clusters in Large Spatial Databases with Noise”. In: Proceedings of the 2nd International Conference on Knowledge Discovery and Data Mining, </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sz="1200" dirty="0">
                <a:solidFill>
                  <a:srgbClr val="1D1F22"/>
                </a:solidFill>
                <a:latin typeface="Helvetica" panose="020B0604020202020204" pitchFamily="34" charset="0"/>
                <a:hlinkClick r:id="rId3"/>
              </a:rPr>
              <a:t>(2) “k-means++: The advantages of careful seeding”</a:t>
            </a:r>
            <a:r>
              <a:rPr lang="en-US" sz="1200" dirty="0">
                <a:solidFill>
                  <a:srgbClr val="1D1F22"/>
                </a:solidFill>
                <a:latin typeface="Helvetica" panose="020B0604020202020204" pitchFamily="34" charset="0"/>
              </a:rPr>
              <a:t> Arthur, David, and Sergei </a:t>
            </a:r>
            <a:r>
              <a:rPr lang="en-US" sz="1200" dirty="0" err="1">
                <a:solidFill>
                  <a:srgbClr val="1D1F22"/>
                </a:solidFill>
                <a:latin typeface="Helvetica" panose="020B0604020202020204" pitchFamily="34" charset="0"/>
              </a:rPr>
              <a:t>Vassilvitskii</a:t>
            </a:r>
            <a:r>
              <a:rPr lang="en-US" sz="1200" dirty="0">
                <a:solidFill>
                  <a:srgbClr val="1D1F22"/>
                </a:solidFill>
                <a:latin typeface="Helvetica" panose="020B0604020202020204" pitchFamily="34" charset="0"/>
              </a:rPr>
              <a:t>, Proceedings of the eighteenth annual ACM-SIAM symposium on Discrete algorithms, Society for Industrial and Applied Mathematics (2007)</a:t>
            </a:r>
            <a:endParaRPr lang="it-IT" sz="1200" dirty="0">
              <a:solidFill>
                <a:srgbClr val="1D1F22"/>
              </a:solidFill>
              <a:latin typeface="Helvetica"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it-IT" sz="1200" dirty="0">
                <a:solidFill>
                  <a:srgbClr val="1D1F22"/>
                </a:solidFill>
                <a:latin typeface="Helvetica" panose="020B0604020202020204" pitchFamily="34" charset="0"/>
                <a:hlinkClick r:id="rId4"/>
              </a:rPr>
              <a:t>https://it.mathworks.com/help/deeplearning/examples/classify-image-using-googlenet.html</a:t>
            </a:r>
            <a:r>
              <a:rPr lang="it-IT" sz="1200" dirty="0">
                <a:solidFill>
                  <a:srgbClr val="1D1F22"/>
                </a:solidFill>
                <a:latin typeface="Helvetica" panose="020B0604020202020204" pitchFamily="34" charset="0"/>
              </a:rPr>
              <a:t> </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endParaRPr lang="it-IT" sz="1200" dirty="0"/>
          </a:p>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E85941-5D32-4064-89C0-1F8592D6133C}"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egnaposto data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solidFill>
                <a:effectLst/>
                <a:uLnTx/>
                <a:uFillTx/>
                <a:latin typeface="Calibri" panose="020F0502020204030204"/>
                <a:ea typeface="+mn-ea"/>
                <a:cs typeface="+mn-cs"/>
              </a:rPr>
              <a:t>18/11/2019</a:t>
            </a:r>
          </a:p>
        </p:txBody>
      </p:sp>
      <p:sp>
        <p:nvSpPr>
          <p:cNvPr id="6" name="Segnaposto intestazione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UC31 - Advanced Manufacturing - Final Test</a:t>
            </a:r>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2754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F3B8758-D98B-0F4F-8417-2EFE3B4C0C85}" type="slidenum">
              <a:rPr lang="en-US" smtClean="0"/>
              <a:t>49</a:t>
            </a:fld>
            <a:endParaRPr lang="en-US"/>
          </a:p>
        </p:txBody>
      </p:sp>
    </p:spTree>
    <p:extLst>
      <p:ext uri="{BB962C8B-B14F-4D97-AF65-F5344CB8AC3E}">
        <p14:creationId xmlns:p14="http://schemas.microsoft.com/office/powerpoint/2010/main" val="2627193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These new standards fill the gaps for the quality assessment of some of the most relevant communication protocols and system requirements of today’s industrial IoT systems using standardized testing techniques defined by ETSI. </a:t>
            </a:r>
            <a:endParaRPr lang="de-DE" dirty="0"/>
          </a:p>
        </p:txBody>
      </p:sp>
      <p:sp>
        <p:nvSpPr>
          <p:cNvPr id="4" name="Foliennummernplatzhalter 3"/>
          <p:cNvSpPr>
            <a:spLocks noGrp="1"/>
          </p:cNvSpPr>
          <p:nvPr>
            <p:ph type="sldNum" sz="quarter" idx="5"/>
          </p:nvPr>
        </p:nvSpPr>
        <p:spPr/>
        <p:txBody>
          <a:bodyPr/>
          <a:lstStyle/>
          <a:p>
            <a:fld id="{4F3B8758-D98B-0F4F-8417-2EFE3B4C0C85}" type="slidenum">
              <a:rPr lang="en-US" smtClean="0"/>
              <a:t>50</a:t>
            </a:fld>
            <a:endParaRPr lang="en-US"/>
          </a:p>
        </p:txBody>
      </p:sp>
    </p:spTree>
    <p:extLst>
      <p:ext uri="{BB962C8B-B14F-4D97-AF65-F5344CB8AC3E}">
        <p14:creationId xmlns:p14="http://schemas.microsoft.com/office/powerpoint/2010/main" val="3109971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F3B8758-D98B-0F4F-8417-2EFE3B4C0C85}" type="slidenum">
              <a:rPr lang="en-US" smtClean="0"/>
              <a:t>52</a:t>
            </a:fld>
            <a:endParaRPr lang="en-US"/>
          </a:p>
        </p:txBody>
      </p:sp>
    </p:spTree>
    <p:extLst>
      <p:ext uri="{BB962C8B-B14F-4D97-AF65-F5344CB8AC3E}">
        <p14:creationId xmlns:p14="http://schemas.microsoft.com/office/powerpoint/2010/main" val="2743225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F3B8758-D98B-0F4F-8417-2EFE3B4C0C85}" type="slidenum">
              <a:rPr lang="en-US" smtClean="0"/>
              <a:t>53</a:t>
            </a:fld>
            <a:endParaRPr lang="en-US"/>
          </a:p>
        </p:txBody>
      </p:sp>
    </p:spTree>
    <p:extLst>
      <p:ext uri="{BB962C8B-B14F-4D97-AF65-F5344CB8AC3E}">
        <p14:creationId xmlns:p14="http://schemas.microsoft.com/office/powerpoint/2010/main" val="18733175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9.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B119F-58D3-4A40-A2B6-DB95027E9C54}"/>
              </a:ext>
            </a:extLst>
          </p:cNvPr>
          <p:cNvSpPr>
            <a:spLocks noGrp="1"/>
          </p:cNvSpPr>
          <p:nvPr>
            <p:ph type="ctrTitle"/>
          </p:nvPr>
        </p:nvSpPr>
        <p:spPr>
          <a:xfrm>
            <a:off x="838200" y="3742996"/>
            <a:ext cx="10515600" cy="823568"/>
          </a:xfrm>
        </p:spPr>
        <p:txBody>
          <a:bodyPr anchor="b">
            <a:normAutofit/>
          </a:bodyPr>
          <a:lstStyle>
            <a:lvl1pPr algn="l">
              <a:defRPr sz="5000" b="1" i="0">
                <a:solidFill>
                  <a:srgbClr val="11284B"/>
                </a:solidFill>
                <a:latin typeface="Avenir Heavy" panose="02000503020000020003" pitchFamily="2" charset="0"/>
                <a:ea typeface="Helvetica Neue Medium" panose="02000503000000020004" pitchFamily="2" charset="0"/>
                <a:cs typeface="Helvetica Neue Medium" panose="02000503000000020004" pitchFamily="2" charset="0"/>
              </a:defRPr>
            </a:lvl1pPr>
          </a:lstStyle>
          <a:p>
            <a:r>
              <a:rPr lang="en-US" dirty="0"/>
              <a:t>Click to edit Master title style</a:t>
            </a:r>
          </a:p>
        </p:txBody>
      </p:sp>
      <p:sp>
        <p:nvSpPr>
          <p:cNvPr id="3" name="Subtitle 2">
            <a:extLst>
              <a:ext uri="{FF2B5EF4-FFF2-40B4-BE49-F238E27FC236}">
                <a16:creationId xmlns:a16="http://schemas.microsoft.com/office/drawing/2014/main" id="{935A6944-058B-7546-B8A7-6F494B206591}"/>
              </a:ext>
            </a:extLst>
          </p:cNvPr>
          <p:cNvSpPr>
            <a:spLocks noGrp="1"/>
          </p:cNvSpPr>
          <p:nvPr>
            <p:ph type="subTitle" idx="1"/>
          </p:nvPr>
        </p:nvSpPr>
        <p:spPr>
          <a:xfrm>
            <a:off x="838200" y="4665363"/>
            <a:ext cx="10515600" cy="987891"/>
          </a:xfrm>
        </p:spPr>
        <p:txBody>
          <a:bodyPr/>
          <a:lstStyle>
            <a:lvl1pPr marL="0" indent="0" algn="l">
              <a:buNone/>
              <a:defRPr sz="2400" b="0" i="0">
                <a:solidFill>
                  <a:srgbClr val="416477"/>
                </a:solidFill>
                <a:latin typeface="Avenir" panose="02000503020000020003"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id="{F898638E-C74B-E64B-8AA6-159412626C15}"/>
              </a:ext>
            </a:extLst>
          </p:cNvPr>
          <p:cNvPicPr>
            <a:picLocks noChangeAspect="1"/>
          </p:cNvPicPr>
          <p:nvPr userDrawn="1"/>
        </p:nvPicPr>
        <p:blipFill>
          <a:blip r:embed="rId2"/>
          <a:stretch>
            <a:fillRect/>
          </a:stretch>
        </p:blipFill>
        <p:spPr>
          <a:xfrm>
            <a:off x="0" y="0"/>
            <a:ext cx="12192000" cy="74645"/>
          </a:xfrm>
          <a:prstGeom prst="rect">
            <a:avLst/>
          </a:prstGeom>
        </p:spPr>
      </p:pic>
      <p:pic>
        <p:nvPicPr>
          <p:cNvPr id="9" name="Picture 8">
            <a:extLst>
              <a:ext uri="{FF2B5EF4-FFF2-40B4-BE49-F238E27FC236}">
                <a16:creationId xmlns:a16="http://schemas.microsoft.com/office/drawing/2014/main" id="{6AC767FE-7CC0-B244-B95D-8D6C8863E3B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8200" y="785430"/>
            <a:ext cx="2945497" cy="954341"/>
          </a:xfrm>
          <a:prstGeom prst="rect">
            <a:avLst/>
          </a:prstGeom>
        </p:spPr>
      </p:pic>
      <p:sp>
        <p:nvSpPr>
          <p:cNvPr id="11" name="Text Placeholder 10">
            <a:extLst>
              <a:ext uri="{FF2B5EF4-FFF2-40B4-BE49-F238E27FC236}">
                <a16:creationId xmlns:a16="http://schemas.microsoft.com/office/drawing/2014/main" id="{0331F2A8-31E3-DD46-AD52-CAD24446BF68}"/>
              </a:ext>
            </a:extLst>
          </p:cNvPr>
          <p:cNvSpPr>
            <a:spLocks noGrp="1"/>
          </p:cNvSpPr>
          <p:nvPr>
            <p:ph type="body" sz="quarter" idx="13"/>
          </p:nvPr>
        </p:nvSpPr>
        <p:spPr>
          <a:xfrm>
            <a:off x="838200" y="3404898"/>
            <a:ext cx="10515600" cy="329592"/>
          </a:xfrm>
        </p:spPr>
        <p:txBody>
          <a:bodyPr>
            <a:normAutofit/>
          </a:bodyPr>
          <a:lstStyle>
            <a:lvl1pPr marL="0" indent="0">
              <a:buNone/>
              <a:defRPr sz="2000">
                <a:solidFill>
                  <a:srgbClr val="6392AA"/>
                </a:solidFill>
              </a:defRPr>
            </a:lvl1pPr>
          </a:lstStyle>
          <a:p>
            <a:pPr lvl="0"/>
            <a:r>
              <a:rPr lang="en-US" dirty="0"/>
              <a:t>Edit Master text styles</a:t>
            </a:r>
          </a:p>
        </p:txBody>
      </p:sp>
    </p:spTree>
    <p:extLst>
      <p:ext uri="{BB962C8B-B14F-4D97-AF65-F5344CB8AC3E}">
        <p14:creationId xmlns:p14="http://schemas.microsoft.com/office/powerpoint/2010/main" val="1392941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5980C-DECA-144A-99E7-513F7CA7BA0F}"/>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1EFA46F-BC4B-B34A-A216-68EBB4D4EE3E}"/>
              </a:ext>
            </a:extLst>
          </p:cNvPr>
          <p:cNvSpPr>
            <a:spLocks noGrp="1"/>
          </p:cNvSpPr>
          <p:nvPr>
            <p:ph sz="half" idx="1"/>
          </p:nvPr>
        </p:nvSpPr>
        <p:spPr>
          <a:xfrm>
            <a:off x="838200" y="1825625"/>
            <a:ext cx="5181600" cy="39220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2FB44EC-F863-4F48-8EA0-E21259B770AF}"/>
              </a:ext>
            </a:extLst>
          </p:cNvPr>
          <p:cNvSpPr>
            <a:spLocks noGrp="1"/>
          </p:cNvSpPr>
          <p:nvPr>
            <p:ph sz="half" idx="2"/>
          </p:nvPr>
        </p:nvSpPr>
        <p:spPr>
          <a:xfrm>
            <a:off x="6172200" y="1825625"/>
            <a:ext cx="5181600" cy="39220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B55C6887-FB42-3D41-96DA-9DFE6B834A78}"/>
              </a:ext>
            </a:extLst>
          </p:cNvPr>
          <p:cNvPicPr>
            <a:picLocks noChangeAspect="1"/>
          </p:cNvPicPr>
          <p:nvPr userDrawn="1"/>
        </p:nvPicPr>
        <p:blipFill>
          <a:blip r:embed="rId2"/>
          <a:stretch>
            <a:fillRect/>
          </a:stretch>
        </p:blipFill>
        <p:spPr>
          <a:xfrm>
            <a:off x="0" y="0"/>
            <a:ext cx="12192000" cy="74645"/>
          </a:xfrm>
          <a:prstGeom prst="rect">
            <a:avLst/>
          </a:prstGeom>
        </p:spPr>
      </p:pic>
      <p:sp>
        <p:nvSpPr>
          <p:cNvPr id="7" name="Slide Number Placeholder 5">
            <a:extLst>
              <a:ext uri="{FF2B5EF4-FFF2-40B4-BE49-F238E27FC236}">
                <a16:creationId xmlns:a16="http://schemas.microsoft.com/office/drawing/2014/main" id="{B3685FAB-A691-964A-84D1-A0E179D9460D}"/>
              </a:ext>
            </a:extLst>
          </p:cNvPr>
          <p:cNvSpPr txBox="1">
            <a:spLocks/>
          </p:cNvSpPr>
          <p:nvPr userDrawn="1"/>
        </p:nvSpPr>
        <p:spPr>
          <a:xfrm>
            <a:off x="8610600" y="6129337"/>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rgbClr val="4B99A7"/>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a:t>
            </a:fld>
            <a:endParaRPr lang="en-US" dirty="0"/>
          </a:p>
        </p:txBody>
      </p:sp>
      <p:pic>
        <p:nvPicPr>
          <p:cNvPr id="9" name="Picture 8">
            <a:extLst>
              <a:ext uri="{FF2B5EF4-FFF2-40B4-BE49-F238E27FC236}">
                <a16:creationId xmlns:a16="http://schemas.microsoft.com/office/drawing/2014/main" id="{6F597B13-78E6-D846-A26B-A0B66E2926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43573" y="6109931"/>
            <a:ext cx="1195873" cy="306941"/>
          </a:xfrm>
          <a:prstGeom prst="rect">
            <a:avLst/>
          </a:prstGeom>
        </p:spPr>
      </p:pic>
    </p:spTree>
    <p:extLst>
      <p:ext uri="{BB962C8B-B14F-4D97-AF65-F5344CB8AC3E}">
        <p14:creationId xmlns:p14="http://schemas.microsoft.com/office/powerpoint/2010/main" val="3409629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D9E5C-379F-9141-A956-06791AFEED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9FD79F-6181-B648-A773-EE803CAE43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38E1BC5D-5210-564B-A2AA-E1E6F483A64C}"/>
              </a:ext>
            </a:extLst>
          </p:cNvPr>
          <p:cNvSpPr>
            <a:spLocks noGrp="1"/>
          </p:cNvSpPr>
          <p:nvPr>
            <p:ph sz="half" idx="2"/>
          </p:nvPr>
        </p:nvSpPr>
        <p:spPr>
          <a:xfrm>
            <a:off x="839788" y="2505075"/>
            <a:ext cx="5157787" cy="32705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A00826-BC3F-8E4D-8BBB-CD364318A3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BB64CF3-6AD7-3643-A2B5-89A996DB24D3}"/>
              </a:ext>
            </a:extLst>
          </p:cNvPr>
          <p:cNvSpPr>
            <a:spLocks noGrp="1"/>
          </p:cNvSpPr>
          <p:nvPr>
            <p:ph sz="quarter" idx="4"/>
          </p:nvPr>
        </p:nvSpPr>
        <p:spPr>
          <a:xfrm>
            <a:off x="6172200" y="2505075"/>
            <a:ext cx="5183188" cy="32705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1A37D0B4-9B5F-424F-BA49-1F565E8AD73F}"/>
              </a:ext>
            </a:extLst>
          </p:cNvPr>
          <p:cNvPicPr>
            <a:picLocks noChangeAspect="1"/>
          </p:cNvPicPr>
          <p:nvPr userDrawn="1"/>
        </p:nvPicPr>
        <p:blipFill>
          <a:blip r:embed="rId2"/>
          <a:stretch>
            <a:fillRect/>
          </a:stretch>
        </p:blipFill>
        <p:spPr>
          <a:xfrm>
            <a:off x="0" y="0"/>
            <a:ext cx="12192000" cy="74645"/>
          </a:xfrm>
          <a:prstGeom prst="rect">
            <a:avLst/>
          </a:prstGeom>
        </p:spPr>
      </p:pic>
      <p:sp>
        <p:nvSpPr>
          <p:cNvPr id="9" name="Slide Number Placeholder 5">
            <a:extLst>
              <a:ext uri="{FF2B5EF4-FFF2-40B4-BE49-F238E27FC236}">
                <a16:creationId xmlns:a16="http://schemas.microsoft.com/office/drawing/2014/main" id="{98A1AE8D-2C61-EE45-BA9B-BF755D42D9BF}"/>
              </a:ext>
            </a:extLst>
          </p:cNvPr>
          <p:cNvSpPr txBox="1">
            <a:spLocks/>
          </p:cNvSpPr>
          <p:nvPr userDrawn="1"/>
        </p:nvSpPr>
        <p:spPr>
          <a:xfrm>
            <a:off x="8610600" y="6129337"/>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rgbClr val="4B99A7"/>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a:t>
            </a:fld>
            <a:endParaRPr lang="en-US" dirty="0"/>
          </a:p>
        </p:txBody>
      </p:sp>
      <p:pic>
        <p:nvPicPr>
          <p:cNvPr id="11" name="Picture 10">
            <a:extLst>
              <a:ext uri="{FF2B5EF4-FFF2-40B4-BE49-F238E27FC236}">
                <a16:creationId xmlns:a16="http://schemas.microsoft.com/office/drawing/2014/main" id="{FC6DC361-AFFA-9F4C-8F77-C64708C17FB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43573" y="6109931"/>
            <a:ext cx="1195873" cy="306941"/>
          </a:xfrm>
          <a:prstGeom prst="rect">
            <a:avLst/>
          </a:prstGeom>
        </p:spPr>
      </p:pic>
    </p:spTree>
    <p:extLst>
      <p:ext uri="{BB962C8B-B14F-4D97-AF65-F5344CB8AC3E}">
        <p14:creationId xmlns:p14="http://schemas.microsoft.com/office/powerpoint/2010/main" val="17147964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g Concep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CE72FC-0213-3B4B-AED5-9AC86728F16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11AEEDEC-A6F8-2349-8D58-15B50B5BAE1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8200" y="6106600"/>
            <a:ext cx="1195873" cy="306941"/>
          </a:xfrm>
          <a:prstGeom prst="rect">
            <a:avLst/>
          </a:prstGeom>
        </p:spPr>
      </p:pic>
      <p:sp>
        <p:nvSpPr>
          <p:cNvPr id="2" name="Title 1">
            <a:extLst>
              <a:ext uri="{FF2B5EF4-FFF2-40B4-BE49-F238E27FC236}">
                <a16:creationId xmlns:a16="http://schemas.microsoft.com/office/drawing/2014/main" id="{A83DCB4B-2734-9342-A105-21398386E39B}"/>
              </a:ext>
            </a:extLst>
          </p:cNvPr>
          <p:cNvSpPr>
            <a:spLocks noGrp="1"/>
          </p:cNvSpPr>
          <p:nvPr>
            <p:ph type="title"/>
          </p:nvPr>
        </p:nvSpPr>
        <p:spPr>
          <a:xfrm>
            <a:off x="838200" y="3585775"/>
            <a:ext cx="10515600" cy="908205"/>
          </a:xfrm>
        </p:spPr>
        <p:txBody>
          <a:bodyPr>
            <a:normAutofit/>
          </a:bodyPr>
          <a:lstStyle>
            <a:lvl1pPr algn="ctr">
              <a:defRPr sz="5500">
                <a:solidFill>
                  <a:schemeClr val="bg1"/>
                </a:solidFill>
                <a:effectLst>
                  <a:outerShdw blurRad="50800" dist="38100" dir="2700000" algn="tl" rotWithShape="0">
                    <a:prstClr val="black">
                      <a:alpha val="10000"/>
                    </a:prstClr>
                  </a:outerShdw>
                </a:effectLst>
              </a:defRPr>
            </a:lvl1pPr>
          </a:lstStyle>
          <a:p>
            <a:r>
              <a:rPr lang="en-US" dirty="0"/>
              <a:t>Click to edit Master title style</a:t>
            </a:r>
          </a:p>
        </p:txBody>
      </p:sp>
      <p:sp>
        <p:nvSpPr>
          <p:cNvPr id="8" name="Content Placeholder 7">
            <a:extLst>
              <a:ext uri="{FF2B5EF4-FFF2-40B4-BE49-F238E27FC236}">
                <a16:creationId xmlns:a16="http://schemas.microsoft.com/office/drawing/2014/main" id="{0734D99C-7345-8644-8DA4-A542ADA75E14}"/>
              </a:ext>
            </a:extLst>
          </p:cNvPr>
          <p:cNvSpPr>
            <a:spLocks noGrp="1"/>
          </p:cNvSpPr>
          <p:nvPr>
            <p:ph sz="quarter" idx="10"/>
          </p:nvPr>
        </p:nvSpPr>
        <p:spPr>
          <a:xfrm>
            <a:off x="2719388" y="4638035"/>
            <a:ext cx="6494462" cy="1082827"/>
          </a:xfrm>
        </p:spPr>
        <p:txBody>
          <a:bodyPr/>
          <a:lstStyle>
            <a:lvl1pPr marL="0" indent="0" algn="ctr">
              <a:buNone/>
              <a:defRPr>
                <a:solidFill>
                  <a:schemeClr val="bg1"/>
                </a:solidFill>
                <a:effectLst>
                  <a:outerShdw blurRad="50800" dist="38100" dir="2700000" algn="tl" rotWithShape="0">
                    <a:prstClr val="black">
                      <a:alpha val="10000"/>
                    </a:prstClr>
                  </a:outerShdw>
                </a:effectLst>
              </a:defRPr>
            </a:lvl1pPr>
            <a:lvl2pPr marL="457200" indent="0" algn="ctr">
              <a:buNone/>
              <a:defRPr>
                <a:solidFill>
                  <a:schemeClr val="bg1"/>
                </a:solidFill>
                <a:effectLst>
                  <a:outerShdw blurRad="50800" dist="38100" dir="2700000" algn="tl" rotWithShape="0">
                    <a:prstClr val="black">
                      <a:alpha val="10000"/>
                    </a:prstClr>
                  </a:outerShdw>
                </a:effectLst>
              </a:defRPr>
            </a:lvl2pPr>
            <a:lvl3pPr marL="914400" indent="0" algn="ctr">
              <a:buNone/>
              <a:defRPr>
                <a:solidFill>
                  <a:schemeClr val="bg1"/>
                </a:solidFill>
                <a:effectLst>
                  <a:outerShdw blurRad="50800" dist="38100" dir="2700000" algn="tl" rotWithShape="0">
                    <a:prstClr val="black">
                      <a:alpha val="10000"/>
                    </a:prstClr>
                  </a:outerShdw>
                </a:effectLst>
              </a:defRPr>
            </a:lvl3pPr>
            <a:lvl4pPr marL="1371600" indent="0" algn="ctr">
              <a:buNone/>
              <a:defRPr>
                <a:solidFill>
                  <a:schemeClr val="bg1"/>
                </a:solidFill>
                <a:effectLst>
                  <a:outerShdw blurRad="50800" dist="38100" dir="2700000" algn="tl" rotWithShape="0">
                    <a:prstClr val="black">
                      <a:alpha val="10000"/>
                    </a:prstClr>
                  </a:outerShdw>
                </a:effectLst>
              </a:defRPr>
            </a:lvl4pPr>
            <a:lvl5pPr marL="1828800" indent="0" algn="ctr">
              <a:buNone/>
              <a:defRPr>
                <a:solidFill>
                  <a:schemeClr val="bg1"/>
                </a:solidFill>
                <a:effectLst>
                  <a:outerShdw blurRad="50800" dist="38100" dir="2700000" algn="tl" rotWithShape="0">
                    <a:prstClr val="black">
                      <a:alpha val="10000"/>
                    </a:prstClr>
                  </a:outerShdw>
                </a:effect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690672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ABD94-64E9-D44D-9A87-F9857093407D}"/>
              </a:ext>
            </a:extLst>
          </p:cNvPr>
          <p:cNvSpPr>
            <a:spLocks noGrp="1"/>
          </p:cNvSpPr>
          <p:nvPr>
            <p:ph type="title"/>
          </p:nvPr>
        </p:nvSpPr>
        <p:spPr/>
        <p:txBody>
          <a:bodyPr/>
          <a:lstStyle/>
          <a:p>
            <a:r>
              <a:rPr lang="en-US"/>
              <a:t>Click to edit Master title style</a:t>
            </a:r>
          </a:p>
        </p:txBody>
      </p:sp>
      <p:pic>
        <p:nvPicPr>
          <p:cNvPr id="6" name="Picture 5">
            <a:extLst>
              <a:ext uri="{FF2B5EF4-FFF2-40B4-BE49-F238E27FC236}">
                <a16:creationId xmlns:a16="http://schemas.microsoft.com/office/drawing/2014/main" id="{D7E5E844-CBD5-0647-9B0A-6670BFB1F017}"/>
              </a:ext>
            </a:extLst>
          </p:cNvPr>
          <p:cNvPicPr>
            <a:picLocks noChangeAspect="1"/>
          </p:cNvPicPr>
          <p:nvPr userDrawn="1"/>
        </p:nvPicPr>
        <p:blipFill>
          <a:blip r:embed="rId2"/>
          <a:stretch>
            <a:fillRect/>
          </a:stretch>
        </p:blipFill>
        <p:spPr>
          <a:xfrm>
            <a:off x="0" y="0"/>
            <a:ext cx="12192000" cy="74645"/>
          </a:xfrm>
          <a:prstGeom prst="rect">
            <a:avLst/>
          </a:prstGeom>
        </p:spPr>
      </p:pic>
      <p:sp>
        <p:nvSpPr>
          <p:cNvPr id="5" name="Slide Number Placeholder 5">
            <a:extLst>
              <a:ext uri="{FF2B5EF4-FFF2-40B4-BE49-F238E27FC236}">
                <a16:creationId xmlns:a16="http://schemas.microsoft.com/office/drawing/2014/main" id="{BC2E1591-A98E-AE4B-9D1B-3EC671B10155}"/>
              </a:ext>
            </a:extLst>
          </p:cNvPr>
          <p:cNvSpPr txBox="1">
            <a:spLocks/>
          </p:cNvSpPr>
          <p:nvPr userDrawn="1"/>
        </p:nvSpPr>
        <p:spPr>
          <a:xfrm>
            <a:off x="8610600" y="6129337"/>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rgbClr val="4B99A7"/>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a:t>
            </a:fld>
            <a:endParaRPr lang="en-US" dirty="0"/>
          </a:p>
        </p:txBody>
      </p:sp>
      <p:pic>
        <p:nvPicPr>
          <p:cNvPr id="7" name="Picture 6">
            <a:extLst>
              <a:ext uri="{FF2B5EF4-FFF2-40B4-BE49-F238E27FC236}">
                <a16:creationId xmlns:a16="http://schemas.microsoft.com/office/drawing/2014/main" id="{45EE482E-64F3-6543-8E5C-C587AF71BD3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43573" y="6109931"/>
            <a:ext cx="1195873" cy="306941"/>
          </a:xfrm>
          <a:prstGeom prst="rect">
            <a:avLst/>
          </a:prstGeom>
        </p:spPr>
      </p:pic>
    </p:spTree>
    <p:extLst>
      <p:ext uri="{BB962C8B-B14F-4D97-AF65-F5344CB8AC3E}">
        <p14:creationId xmlns:p14="http://schemas.microsoft.com/office/powerpoint/2010/main" val="17755146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8E41F8-B082-1A47-9D65-EE04D74A2B81}"/>
              </a:ext>
            </a:extLst>
          </p:cNvPr>
          <p:cNvPicPr>
            <a:picLocks noChangeAspect="1"/>
          </p:cNvPicPr>
          <p:nvPr userDrawn="1"/>
        </p:nvPicPr>
        <p:blipFill>
          <a:blip r:embed="rId2"/>
          <a:stretch>
            <a:fillRect/>
          </a:stretch>
        </p:blipFill>
        <p:spPr>
          <a:xfrm>
            <a:off x="0" y="0"/>
            <a:ext cx="12192000" cy="74645"/>
          </a:xfrm>
          <a:prstGeom prst="rect">
            <a:avLst/>
          </a:prstGeom>
        </p:spPr>
      </p:pic>
      <p:sp>
        <p:nvSpPr>
          <p:cNvPr id="4" name="Slide Number Placeholder 5">
            <a:extLst>
              <a:ext uri="{FF2B5EF4-FFF2-40B4-BE49-F238E27FC236}">
                <a16:creationId xmlns:a16="http://schemas.microsoft.com/office/drawing/2014/main" id="{76A56434-EB13-5C48-B1BA-009D0BA4D35C}"/>
              </a:ext>
            </a:extLst>
          </p:cNvPr>
          <p:cNvSpPr txBox="1">
            <a:spLocks/>
          </p:cNvSpPr>
          <p:nvPr userDrawn="1"/>
        </p:nvSpPr>
        <p:spPr>
          <a:xfrm>
            <a:off x="8610600" y="6129337"/>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rgbClr val="4B99A7"/>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a:t>
            </a:fld>
            <a:endParaRPr lang="en-US" dirty="0"/>
          </a:p>
        </p:txBody>
      </p:sp>
      <p:pic>
        <p:nvPicPr>
          <p:cNvPr id="5" name="Picture 4">
            <a:extLst>
              <a:ext uri="{FF2B5EF4-FFF2-40B4-BE49-F238E27FC236}">
                <a16:creationId xmlns:a16="http://schemas.microsoft.com/office/drawing/2014/main" id="{3A7EBD63-0A58-554A-8601-0B0255D79F1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43573" y="6109931"/>
            <a:ext cx="1195873" cy="306941"/>
          </a:xfrm>
          <a:prstGeom prst="rect">
            <a:avLst/>
          </a:prstGeom>
        </p:spPr>
      </p:pic>
    </p:spTree>
    <p:extLst>
      <p:ext uri="{BB962C8B-B14F-4D97-AF65-F5344CB8AC3E}">
        <p14:creationId xmlns:p14="http://schemas.microsoft.com/office/powerpoint/2010/main" val="15315127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without Line">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CA6DB69F-20C2-2B46-BCAA-C178AC9B5D0B}"/>
              </a:ext>
            </a:extLst>
          </p:cNvPr>
          <p:cNvSpPr txBox="1">
            <a:spLocks/>
          </p:cNvSpPr>
          <p:nvPr userDrawn="1"/>
        </p:nvSpPr>
        <p:spPr>
          <a:xfrm>
            <a:off x="8610600" y="6129337"/>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rgbClr val="4B99A7"/>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a:t>
            </a:fld>
            <a:endParaRPr lang="en-US" dirty="0"/>
          </a:p>
        </p:txBody>
      </p:sp>
      <p:pic>
        <p:nvPicPr>
          <p:cNvPr id="4" name="Picture 3">
            <a:extLst>
              <a:ext uri="{FF2B5EF4-FFF2-40B4-BE49-F238E27FC236}">
                <a16:creationId xmlns:a16="http://schemas.microsoft.com/office/drawing/2014/main" id="{2C87788E-BA20-A146-AEEA-4A486BBDEFA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3573" y="6109931"/>
            <a:ext cx="1195873" cy="306941"/>
          </a:xfrm>
          <a:prstGeom prst="rect">
            <a:avLst/>
          </a:prstGeom>
        </p:spPr>
      </p:pic>
    </p:spTree>
    <p:extLst>
      <p:ext uri="{BB962C8B-B14F-4D97-AF65-F5344CB8AC3E}">
        <p14:creationId xmlns:p14="http://schemas.microsoft.com/office/powerpoint/2010/main" val="1157747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Backgroun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CE72FC-0213-3B4B-AED5-9AC86728F16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11AEEDEC-A6F8-2349-8D58-15B50B5BAE1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8200" y="6106600"/>
            <a:ext cx="1195873" cy="306941"/>
          </a:xfrm>
          <a:prstGeom prst="rect">
            <a:avLst/>
          </a:prstGeom>
        </p:spPr>
      </p:pic>
    </p:spTree>
    <p:extLst>
      <p:ext uri="{BB962C8B-B14F-4D97-AF65-F5344CB8AC3E}">
        <p14:creationId xmlns:p14="http://schemas.microsoft.com/office/powerpoint/2010/main" val="5028772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D2B701-E010-6C4C-8791-C472718A682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51E74A3C-D771-EE48-B035-A9BFDF335DB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82076" y="2295298"/>
            <a:ext cx="4842994" cy="1569130"/>
          </a:xfrm>
          <a:prstGeom prst="rect">
            <a:avLst/>
          </a:prstGeom>
        </p:spPr>
      </p:pic>
      <p:sp>
        <p:nvSpPr>
          <p:cNvPr id="6" name="TextBox 5">
            <a:extLst>
              <a:ext uri="{FF2B5EF4-FFF2-40B4-BE49-F238E27FC236}">
                <a16:creationId xmlns:a16="http://schemas.microsoft.com/office/drawing/2014/main" id="{86DB7408-3462-8F4F-AB71-E2BEAF66C156}"/>
              </a:ext>
            </a:extLst>
          </p:cNvPr>
          <p:cNvSpPr txBox="1"/>
          <p:nvPr userDrawn="1"/>
        </p:nvSpPr>
        <p:spPr>
          <a:xfrm>
            <a:off x="4129548" y="4689987"/>
            <a:ext cx="3436375" cy="646331"/>
          </a:xfrm>
          <a:prstGeom prst="rect">
            <a:avLst/>
          </a:prstGeom>
          <a:noFill/>
        </p:spPr>
        <p:txBody>
          <a:bodyPr wrap="square" rtlCol="0">
            <a:spAutoFit/>
          </a:bodyPr>
          <a:lstStyle/>
          <a:p>
            <a:pPr algn="ctr"/>
            <a:r>
              <a:rPr lang="en-GB" b="1" dirty="0">
                <a:solidFill>
                  <a:schemeClr val="bg1"/>
                </a:solidFill>
                <a:latin typeface="Avenir" panose="02000503020000020003" pitchFamily="2" charset="0"/>
              </a:rPr>
              <a:t>@</a:t>
            </a:r>
            <a:r>
              <a:rPr lang="en-GB" b="1" dirty="0" err="1">
                <a:solidFill>
                  <a:schemeClr val="bg1"/>
                </a:solidFill>
                <a:latin typeface="Avenir" panose="02000503020000020003" pitchFamily="2" charset="0"/>
              </a:rPr>
              <a:t>aioti_eu</a:t>
            </a:r>
            <a:endParaRPr lang="en-GB" b="1" dirty="0">
              <a:solidFill>
                <a:schemeClr val="bg1"/>
              </a:solidFill>
              <a:latin typeface="Avenir" panose="02000503020000020003" pitchFamily="2" charset="0"/>
            </a:endParaRPr>
          </a:p>
          <a:p>
            <a:pPr algn="ctr"/>
            <a:r>
              <a:rPr lang="en-GB" b="1" dirty="0" err="1">
                <a:solidFill>
                  <a:schemeClr val="bg1"/>
                </a:solidFill>
                <a:latin typeface="Avenir" panose="02000503020000020003" pitchFamily="2" charset="0"/>
              </a:rPr>
              <a:t>www.aioti.eu</a:t>
            </a:r>
            <a:endParaRPr lang="en-GB" b="1" dirty="0">
              <a:solidFill>
                <a:schemeClr val="bg1"/>
              </a:solidFill>
              <a:latin typeface="Avenir" panose="02000503020000020003" pitchFamily="2" charset="0"/>
            </a:endParaRPr>
          </a:p>
        </p:txBody>
      </p:sp>
    </p:spTree>
    <p:extLst>
      <p:ext uri="{BB962C8B-B14F-4D97-AF65-F5344CB8AC3E}">
        <p14:creationId xmlns:p14="http://schemas.microsoft.com/office/powerpoint/2010/main" val="31075077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35D2413-D46A-4F2C-AFA9-04E85A3B60B1}"/>
              </a:ext>
            </a:extLst>
          </p:cNvPr>
          <p:cNvSpPr>
            <a:spLocks noGrp="1"/>
          </p:cNvSpPr>
          <p:nvPr>
            <p:ph type="body" sz="quarter" idx="10" hasCustomPrompt="1"/>
          </p:nvPr>
        </p:nvSpPr>
        <p:spPr>
          <a:xfrm>
            <a:off x="608642" y="995433"/>
            <a:ext cx="10970880" cy="5120946"/>
          </a:xfrm>
        </p:spPr>
        <p:txBody>
          <a:bodyPr lIns="0">
            <a:noAutofit/>
          </a:bodyPr>
          <a:lstStyle>
            <a:lvl1pPr marL="207386" indent="-207386" algn="l">
              <a:buClr>
                <a:srgbClr val="FFC000"/>
              </a:buClr>
              <a:buFont typeface="Wingdings" panose="05000000000000000000" pitchFamily="2" charset="2"/>
              <a:buChar char="§"/>
              <a:defRPr sz="1814">
                <a:solidFill>
                  <a:schemeClr val="tx1"/>
                </a:solidFill>
              </a:defRPr>
            </a:lvl1pPr>
            <a:lvl2pPr marL="622158" indent="-207386" algn="l">
              <a:buClr>
                <a:srgbClr val="FFC000"/>
              </a:buClr>
              <a:buFont typeface="Wingdings" panose="05000000000000000000" pitchFamily="2" charset="2"/>
              <a:buChar char="§"/>
              <a:defRPr sz="1814">
                <a:solidFill>
                  <a:schemeClr val="tx1"/>
                </a:solidFill>
              </a:defRPr>
            </a:lvl2pPr>
            <a:lvl3pPr marL="1036930" indent="-207386" algn="l">
              <a:buClr>
                <a:srgbClr val="FFC000"/>
              </a:buClr>
              <a:buFont typeface="Wingdings" panose="05000000000000000000" pitchFamily="2" charset="2"/>
              <a:buChar char="§"/>
              <a:defRPr sz="1633">
                <a:solidFill>
                  <a:schemeClr val="tx1"/>
                </a:solidFill>
              </a:defRPr>
            </a:lvl3pPr>
            <a:lvl4pPr marL="1451701" indent="-207386" algn="l">
              <a:buClr>
                <a:srgbClr val="FFC000"/>
              </a:buClr>
              <a:buFont typeface="Wingdings" panose="05000000000000000000" pitchFamily="2" charset="2"/>
              <a:buChar char="§"/>
              <a:defRPr sz="1452">
                <a:solidFill>
                  <a:schemeClr val="tx1"/>
                </a:solidFill>
              </a:defRPr>
            </a:lvl4pPr>
            <a:lvl5pPr marL="1866473" indent="-207386" algn="l">
              <a:buClr>
                <a:srgbClr val="FFC000"/>
              </a:buClr>
              <a:buFont typeface="Wingdings" panose="05000000000000000000" pitchFamily="2" charset="2"/>
              <a:buChar char="§"/>
              <a:defRPr sz="1452">
                <a:solidFill>
                  <a:schemeClr val="tx1"/>
                </a:solidFill>
              </a:defRPr>
            </a:lvl5pPr>
          </a:lstStyle>
          <a:p>
            <a:pPr lvl="0"/>
            <a:r>
              <a:rPr lang="en-US" dirty="0"/>
              <a:t>Header</a:t>
            </a:r>
          </a:p>
          <a:p>
            <a:pPr lvl="1"/>
            <a:r>
              <a:rPr lang="en-US" dirty="0"/>
              <a:t>Bullet point 1</a:t>
            </a:r>
          </a:p>
          <a:p>
            <a:pPr lvl="2"/>
            <a:r>
              <a:rPr lang="en-US" dirty="0"/>
              <a:t>Bullet point</a:t>
            </a:r>
          </a:p>
          <a:p>
            <a:pPr lvl="3"/>
            <a:r>
              <a:rPr lang="en-US" dirty="0"/>
              <a:t>Bullet point</a:t>
            </a:r>
          </a:p>
          <a:p>
            <a:pPr lvl="4"/>
            <a:r>
              <a:rPr lang="en-US" dirty="0"/>
              <a:t>Fifth level</a:t>
            </a:r>
            <a:endParaRPr lang="en-GB" dirty="0"/>
          </a:p>
        </p:txBody>
      </p:sp>
      <p:sp>
        <p:nvSpPr>
          <p:cNvPr id="4" name="Title 1">
            <a:extLst>
              <a:ext uri="{FF2B5EF4-FFF2-40B4-BE49-F238E27FC236}">
                <a16:creationId xmlns:a16="http://schemas.microsoft.com/office/drawing/2014/main" id="{919494EA-57F0-430D-82DF-B6B7F9A17356}"/>
              </a:ext>
            </a:extLst>
          </p:cNvPr>
          <p:cNvSpPr>
            <a:spLocks noGrp="1"/>
          </p:cNvSpPr>
          <p:nvPr>
            <p:ph type="title"/>
          </p:nvPr>
        </p:nvSpPr>
        <p:spPr>
          <a:xfrm>
            <a:off x="608642" y="155476"/>
            <a:ext cx="10971249" cy="676359"/>
          </a:xfrm>
        </p:spPr>
        <p:txBody>
          <a:bodyPr/>
          <a:lstStyle/>
          <a:p>
            <a:r>
              <a:rPr lang="en-US"/>
              <a:t>Click to edit Master title style</a:t>
            </a:r>
            <a:endParaRPr lang="en-GB"/>
          </a:p>
        </p:txBody>
      </p:sp>
      <p:sp>
        <p:nvSpPr>
          <p:cNvPr id="2" name="Date Placeholder 1"/>
          <p:cNvSpPr>
            <a:spLocks noGrp="1"/>
          </p:cNvSpPr>
          <p:nvPr>
            <p:ph type="dt" sz="half" idx="11"/>
          </p:nvPr>
        </p:nvSpPr>
        <p:spPr>
          <a:xfrm>
            <a:off x="609600" y="6377940"/>
            <a:ext cx="2804160" cy="342900"/>
          </a:xfrm>
          <a:prstGeom prst="rect">
            <a:avLst/>
          </a:prstGeom>
        </p:spPr>
        <p:txBody>
          <a:bodyPr/>
          <a:lstStyle/>
          <a:p>
            <a:fld id="{1D8BD707-D9CF-40AE-B4C6-C98DA3205C09}" type="datetimeFigureOut">
              <a:rPr lang="en-US" smtClean="0"/>
              <a:t>10/28/21</a:t>
            </a:fld>
            <a:endParaRPr lang="en-US"/>
          </a:p>
        </p:txBody>
      </p:sp>
      <p:sp>
        <p:nvSpPr>
          <p:cNvPr id="3" name="Footer Placeholder 2"/>
          <p:cNvSpPr>
            <a:spLocks noGrp="1"/>
          </p:cNvSpPr>
          <p:nvPr>
            <p:ph type="ftr" sz="quarter" idx="12"/>
          </p:nvPr>
        </p:nvSpPr>
        <p:spPr>
          <a:xfrm>
            <a:off x="4145280" y="6377940"/>
            <a:ext cx="3901440" cy="342900"/>
          </a:xfrm>
          <a:prstGeom prst="rect">
            <a:avLst/>
          </a:prstGeom>
        </p:spPr>
        <p:txBody>
          <a:bodyPr/>
          <a:lstStyle/>
          <a:p>
            <a:endParaRPr lang="zh-CN" altLang="en-US"/>
          </a:p>
        </p:txBody>
      </p:sp>
      <p:sp>
        <p:nvSpPr>
          <p:cNvPr id="5" name="Slide Number Placeholder 4"/>
          <p:cNvSpPr>
            <a:spLocks noGrp="1"/>
          </p:cNvSpPr>
          <p:nvPr>
            <p:ph type="sldNum" sz="quarter" idx="13"/>
          </p:nvPr>
        </p:nvSpPr>
        <p:spPr>
          <a:xfrm>
            <a:off x="8778240" y="6377940"/>
            <a:ext cx="2804160" cy="342900"/>
          </a:xfrm>
          <a:prstGeom prst="rect">
            <a:avLst/>
          </a:prstGeom>
        </p:spPr>
        <p:txBody>
          <a:bodyPr/>
          <a:lstStyle/>
          <a:p>
            <a:fld id="{B6F15528-21DE-4FAA-801E-634DDDAF4B2B}" type="slidenum">
              <a:rPr lang="en-US" altLang="zh-CN" smtClean="0"/>
              <a:t>‹#›</a:t>
            </a:fld>
            <a:endParaRPr lang="zh-CN" altLang="en-US"/>
          </a:p>
        </p:txBody>
      </p:sp>
    </p:spTree>
    <p:extLst>
      <p:ext uri="{BB962C8B-B14F-4D97-AF65-F5344CB8AC3E}">
        <p14:creationId xmlns:p14="http://schemas.microsoft.com/office/powerpoint/2010/main" val="36293458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polimi 5">
    <p:spTree>
      <p:nvGrpSpPr>
        <p:cNvPr id="1" name=""/>
        <p:cNvGrpSpPr/>
        <p:nvPr/>
      </p:nvGrpSpPr>
      <p:grpSpPr>
        <a:xfrm>
          <a:off x="0" y="0"/>
          <a:ext cx="0" cy="0"/>
          <a:chOff x="0" y="0"/>
          <a:chExt cx="0" cy="0"/>
        </a:xfrm>
      </p:grpSpPr>
      <p:sp>
        <p:nvSpPr>
          <p:cNvPr id="13" name="Segnaposto immagine 2"/>
          <p:cNvSpPr>
            <a:spLocks noGrp="1"/>
          </p:cNvSpPr>
          <p:nvPr>
            <p:ph type="pic" sz="quarter" idx="10"/>
          </p:nvPr>
        </p:nvSpPr>
        <p:spPr>
          <a:xfrm>
            <a:off x="6200504" y="0"/>
            <a:ext cx="5529225" cy="6381105"/>
          </a:xfrm>
          <a:solidFill>
            <a:schemeClr val="bg1">
              <a:lumMod val="85000"/>
            </a:schemeClr>
          </a:solidFill>
        </p:spPr>
        <p:txBody>
          <a:bodyPr/>
          <a:lstStyle/>
          <a:p>
            <a:endParaRPr lang="it-IT" dirty="0"/>
          </a:p>
        </p:txBody>
      </p:sp>
      <p:sp>
        <p:nvSpPr>
          <p:cNvPr id="6" name="object 6"/>
          <p:cNvSpPr/>
          <p:nvPr userDrawn="1"/>
        </p:nvSpPr>
        <p:spPr>
          <a:xfrm>
            <a:off x="6200504" y="6381105"/>
            <a:ext cx="5529938" cy="476895"/>
          </a:xfrm>
          <a:custGeom>
            <a:avLst/>
            <a:gdLst/>
            <a:ahLst/>
            <a:cxnLst/>
            <a:rect l="l" t="t" r="r" b="b"/>
            <a:pathLst>
              <a:path w="9273540" h="754379">
                <a:moveTo>
                  <a:pt x="0" y="753903"/>
                </a:moveTo>
                <a:lnTo>
                  <a:pt x="9273015" y="753903"/>
                </a:lnTo>
                <a:lnTo>
                  <a:pt x="9273015" y="0"/>
                </a:lnTo>
                <a:lnTo>
                  <a:pt x="0" y="0"/>
                </a:lnTo>
                <a:lnTo>
                  <a:pt x="0" y="753903"/>
                </a:lnTo>
                <a:close/>
              </a:path>
            </a:pathLst>
          </a:custGeom>
          <a:solidFill>
            <a:srgbClr val="475968">
              <a:alpha val="89999"/>
            </a:srgbClr>
          </a:solidFill>
        </p:spPr>
        <p:txBody>
          <a:bodyPr wrap="square" lIns="0" tIns="0" rIns="0" bIns="0" rtlCol="0"/>
          <a:lstStyle/>
          <a:p>
            <a:endParaRPr dirty="0">
              <a:latin typeface="PT Sans" charset="0"/>
            </a:endParaRPr>
          </a:p>
        </p:txBody>
      </p:sp>
      <p:pic>
        <p:nvPicPr>
          <p:cNvPr id="7" name="Immagin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12635" y="6555552"/>
            <a:ext cx="2104963" cy="160501"/>
          </a:xfrm>
          <a:prstGeom prst="rect">
            <a:avLst/>
          </a:prstGeom>
        </p:spPr>
      </p:pic>
      <p:sp>
        <p:nvSpPr>
          <p:cNvPr id="8" name="CasellaDiTesto 7"/>
          <p:cNvSpPr txBox="1"/>
          <p:nvPr userDrawn="1"/>
        </p:nvSpPr>
        <p:spPr>
          <a:xfrm>
            <a:off x="11227981" y="6471646"/>
            <a:ext cx="501748" cy="307777"/>
          </a:xfrm>
          <a:prstGeom prst="rect">
            <a:avLst/>
          </a:prstGeom>
          <a:noFill/>
        </p:spPr>
        <p:txBody>
          <a:bodyPr wrap="square" rtlCol="0">
            <a:spAutoFit/>
          </a:bodyPr>
          <a:lstStyle/>
          <a:p>
            <a:fld id="{2B9DA09D-BCCF-4108-9A11-E782CD0D526D}" type="slidenum">
              <a:rPr lang="it-IT" sz="1400" smtClean="0">
                <a:solidFill>
                  <a:schemeClr val="bg1"/>
                </a:solidFill>
                <a:latin typeface="PT Sans" panose="020B0503020203020204" pitchFamily="34" charset="0"/>
              </a:rPr>
              <a:t>‹#›</a:t>
            </a:fld>
            <a:endParaRPr lang="it-IT" sz="1400" dirty="0">
              <a:solidFill>
                <a:schemeClr val="bg1"/>
              </a:solidFill>
              <a:latin typeface="PT Sans" panose="020B0503020203020204" pitchFamily="34" charset="0"/>
            </a:endParaRPr>
          </a:p>
        </p:txBody>
      </p:sp>
      <p:sp>
        <p:nvSpPr>
          <p:cNvPr id="11" name="Rettangolo 10"/>
          <p:cNvSpPr/>
          <p:nvPr userDrawn="1"/>
        </p:nvSpPr>
        <p:spPr>
          <a:xfrm>
            <a:off x="6434219" y="293943"/>
            <a:ext cx="4904342" cy="523220"/>
          </a:xfrm>
          <a:prstGeom prst="rect">
            <a:avLst/>
          </a:prstGeom>
          <a:noFill/>
        </p:spPr>
        <p:txBody>
          <a:bodyPr wrap="square">
            <a:spAutoFit/>
          </a:bodyPr>
          <a:lstStyle/>
          <a:p>
            <a:pPr lvl="0"/>
            <a:endParaRPr kumimoji="0" lang="it-IT" sz="2800" b="0" i="0" u="none" strike="noStrike" kern="1200" cap="none" spc="0" normalizeH="0" baseline="0" noProof="0" dirty="0">
              <a:ln>
                <a:noFill/>
              </a:ln>
              <a:solidFill>
                <a:srgbClr val="475968"/>
              </a:solidFill>
              <a:effectLst/>
              <a:uLnTx/>
              <a:uFillTx/>
              <a:latin typeface="Brandon Grotesque Black" panose="020B0A03020203060202" pitchFamily="34" charset="0"/>
              <a:ea typeface="+mn-ea"/>
              <a:cs typeface="+mn-cs"/>
            </a:endParaRPr>
          </a:p>
        </p:txBody>
      </p:sp>
      <p:sp>
        <p:nvSpPr>
          <p:cNvPr id="12" name="Rettangolo 11"/>
          <p:cNvSpPr/>
          <p:nvPr userDrawn="1"/>
        </p:nvSpPr>
        <p:spPr>
          <a:xfrm>
            <a:off x="6434218" y="1634400"/>
            <a:ext cx="5144638" cy="400110"/>
          </a:xfrm>
          <a:prstGeom prst="rect">
            <a:avLst/>
          </a:prstGeom>
          <a:noFill/>
        </p:spPr>
        <p:txBody>
          <a:bodyPr wrap="square">
            <a:spAutoFit/>
          </a:bodyPr>
          <a:lstStyle/>
          <a:p>
            <a:endParaRPr lang="it-IT" sz="2000" spc="-65" dirty="0">
              <a:latin typeface="PT Sans" panose="020B0503020203020204" pitchFamily="34" charset="0"/>
              <a:cs typeface="PT Sans"/>
            </a:endParaRPr>
          </a:p>
        </p:txBody>
      </p:sp>
    </p:spTree>
    <p:extLst>
      <p:ext uri="{BB962C8B-B14F-4D97-AF65-F5344CB8AC3E}">
        <p14:creationId xmlns:p14="http://schemas.microsoft.com/office/powerpoint/2010/main" val="1728399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898638E-C74B-E64B-8AA6-159412626C1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29B119F-58D3-4A40-A2B6-DB95027E9C54}"/>
              </a:ext>
            </a:extLst>
          </p:cNvPr>
          <p:cNvSpPr>
            <a:spLocks noGrp="1"/>
          </p:cNvSpPr>
          <p:nvPr>
            <p:ph type="ctrTitle"/>
          </p:nvPr>
        </p:nvSpPr>
        <p:spPr>
          <a:xfrm>
            <a:off x="838200" y="3742996"/>
            <a:ext cx="10515600" cy="823568"/>
          </a:xfrm>
        </p:spPr>
        <p:txBody>
          <a:bodyPr anchor="b">
            <a:normAutofit/>
          </a:bodyPr>
          <a:lstStyle>
            <a:lvl1pPr algn="l">
              <a:defRPr sz="5000" b="1" i="0">
                <a:solidFill>
                  <a:schemeClr val="bg1"/>
                </a:solidFill>
                <a:effectLst>
                  <a:outerShdw blurRad="50800" dist="38100" dir="2700000" algn="tl" rotWithShape="0">
                    <a:prstClr val="black">
                      <a:alpha val="10000"/>
                    </a:prstClr>
                  </a:outerShdw>
                </a:effectLst>
                <a:latin typeface="Avenir Heavy" panose="02000503020000020003" pitchFamily="2" charset="0"/>
                <a:ea typeface="Helvetica Neue Medium" panose="02000503000000020004" pitchFamily="2" charset="0"/>
                <a:cs typeface="Helvetica Neue Medium" panose="02000503000000020004" pitchFamily="2" charset="0"/>
              </a:defRPr>
            </a:lvl1pPr>
          </a:lstStyle>
          <a:p>
            <a:r>
              <a:rPr lang="en-US" dirty="0"/>
              <a:t>Click to edit Master title style</a:t>
            </a:r>
          </a:p>
        </p:txBody>
      </p:sp>
      <p:sp>
        <p:nvSpPr>
          <p:cNvPr id="3" name="Subtitle 2">
            <a:extLst>
              <a:ext uri="{FF2B5EF4-FFF2-40B4-BE49-F238E27FC236}">
                <a16:creationId xmlns:a16="http://schemas.microsoft.com/office/drawing/2014/main" id="{935A6944-058B-7546-B8A7-6F494B206591}"/>
              </a:ext>
            </a:extLst>
          </p:cNvPr>
          <p:cNvSpPr>
            <a:spLocks noGrp="1"/>
          </p:cNvSpPr>
          <p:nvPr>
            <p:ph type="subTitle" idx="1"/>
          </p:nvPr>
        </p:nvSpPr>
        <p:spPr>
          <a:xfrm>
            <a:off x="838200" y="4665363"/>
            <a:ext cx="10515600" cy="987891"/>
          </a:xfrm>
        </p:spPr>
        <p:txBody>
          <a:bodyPr/>
          <a:lstStyle>
            <a:lvl1pPr marL="0" indent="0" algn="l">
              <a:buNone/>
              <a:defRPr sz="2400" b="0" i="0">
                <a:solidFill>
                  <a:schemeClr val="bg1"/>
                </a:solidFill>
                <a:effectLst>
                  <a:outerShdw blurRad="50800" dist="38100" dir="2700000" algn="tl" rotWithShape="0">
                    <a:prstClr val="black">
                      <a:alpha val="10000"/>
                    </a:prstClr>
                  </a:outerShdw>
                </a:effectLst>
                <a:latin typeface="Avenir" panose="02000503020000020003"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Text Placeholder 10">
            <a:extLst>
              <a:ext uri="{FF2B5EF4-FFF2-40B4-BE49-F238E27FC236}">
                <a16:creationId xmlns:a16="http://schemas.microsoft.com/office/drawing/2014/main" id="{0331F2A8-31E3-DD46-AD52-CAD24446BF68}"/>
              </a:ext>
            </a:extLst>
          </p:cNvPr>
          <p:cNvSpPr>
            <a:spLocks noGrp="1"/>
          </p:cNvSpPr>
          <p:nvPr>
            <p:ph type="body" sz="quarter" idx="13"/>
          </p:nvPr>
        </p:nvSpPr>
        <p:spPr>
          <a:xfrm>
            <a:off x="838200" y="3404898"/>
            <a:ext cx="10515600" cy="329592"/>
          </a:xfrm>
        </p:spPr>
        <p:txBody>
          <a:bodyPr>
            <a:normAutofit/>
          </a:bodyPr>
          <a:lstStyle>
            <a:lvl1pPr marL="0" indent="0">
              <a:buNone/>
              <a:defRPr sz="2000">
                <a:solidFill>
                  <a:srgbClr val="BDD0DA"/>
                </a:solidFill>
              </a:defRPr>
            </a:lvl1pPr>
          </a:lstStyle>
          <a:p>
            <a:pPr lvl="0"/>
            <a:r>
              <a:rPr lang="en-US" dirty="0"/>
              <a:t>Edit Master text styles</a:t>
            </a:r>
          </a:p>
        </p:txBody>
      </p:sp>
      <p:pic>
        <p:nvPicPr>
          <p:cNvPr id="10" name="Picture 9">
            <a:extLst>
              <a:ext uri="{FF2B5EF4-FFF2-40B4-BE49-F238E27FC236}">
                <a16:creationId xmlns:a16="http://schemas.microsoft.com/office/drawing/2014/main" id="{896244D8-B322-6F42-9DCD-07E5AC421CC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8200" y="785429"/>
            <a:ext cx="2945497" cy="954341"/>
          </a:xfrm>
          <a:prstGeom prst="rect">
            <a:avLst/>
          </a:prstGeom>
        </p:spPr>
      </p:pic>
    </p:spTree>
    <p:extLst>
      <p:ext uri="{BB962C8B-B14F-4D97-AF65-F5344CB8AC3E}">
        <p14:creationId xmlns:p14="http://schemas.microsoft.com/office/powerpoint/2010/main" val="42633891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Diapositiva titolo">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952546" y="3316799"/>
            <a:ext cx="10325055" cy="491016"/>
          </a:xfrm>
        </p:spPr>
        <p:txBody>
          <a:bodyPr>
            <a:noAutofit/>
          </a:bodyPr>
          <a:lstStyle>
            <a:lvl1pPr algn="ctr">
              <a:defRPr sz="3800" b="0" i="0">
                <a:latin typeface="+mn-lt"/>
                <a:cs typeface="Arial"/>
              </a:defRPr>
            </a:lvl1pPr>
          </a:lstStyle>
          <a:p>
            <a:r>
              <a:rPr lang="it-IT" dirty="0"/>
              <a:t>Fare clic per modificare stile</a:t>
            </a:r>
          </a:p>
        </p:txBody>
      </p:sp>
      <p:sp>
        <p:nvSpPr>
          <p:cNvPr id="3" name="Sottotitolo 2"/>
          <p:cNvSpPr>
            <a:spLocks noGrp="1"/>
          </p:cNvSpPr>
          <p:nvPr>
            <p:ph type="subTitle" idx="1"/>
          </p:nvPr>
        </p:nvSpPr>
        <p:spPr>
          <a:xfrm>
            <a:off x="952546" y="4065020"/>
            <a:ext cx="10325055" cy="580834"/>
          </a:xfrm>
        </p:spPr>
        <p:txBody>
          <a:bodyPr>
            <a:normAutofit/>
          </a:bodyPr>
          <a:lstStyle>
            <a:lvl1pPr marL="0" indent="0" algn="ctr">
              <a:buNone/>
              <a:defRPr sz="2000" b="0" i="0">
                <a:solidFill>
                  <a:schemeClr val="tx1">
                    <a:tint val="75000"/>
                  </a:schemeClr>
                </a:solidFill>
                <a:latin typeface="+mn-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a:t>Fare clic per modificare lo stile del sottotitolo dello schema</a:t>
            </a:r>
          </a:p>
        </p:txBody>
      </p:sp>
      <p:sp>
        <p:nvSpPr>
          <p:cNvPr id="4" name="Segnaposto data 3"/>
          <p:cNvSpPr>
            <a:spLocks noGrp="1"/>
          </p:cNvSpPr>
          <p:nvPr>
            <p:ph type="dt" sz="half" idx="10"/>
          </p:nvPr>
        </p:nvSpPr>
        <p:spPr/>
        <p:txBody>
          <a:bodyPr/>
          <a:lstStyle/>
          <a:p>
            <a:r>
              <a:rPr lang="it-IT"/>
              <a:t>Giacomo Tavola - 2020</a:t>
            </a:r>
            <a:endParaRPr lang="it-IT" dirty="0"/>
          </a:p>
        </p:txBody>
      </p:sp>
      <p:sp>
        <p:nvSpPr>
          <p:cNvPr id="6" name="Segnaposto numero diapositiva 5"/>
          <p:cNvSpPr>
            <a:spLocks noGrp="1"/>
          </p:cNvSpPr>
          <p:nvPr>
            <p:ph type="sldNum" sz="quarter" idx="12"/>
          </p:nvPr>
        </p:nvSpPr>
        <p:spPr>
          <a:xfrm>
            <a:off x="8737599" y="6356351"/>
            <a:ext cx="3292703" cy="365125"/>
          </a:xfrm>
        </p:spPr>
        <p:txBody>
          <a:bodyPr/>
          <a:lstStyle/>
          <a:p>
            <a:fld id="{41F0553F-AB58-BB40-B1E5-B3CC067F59CC}" type="slidenum">
              <a:rPr lang="it-IT" smtClean="0"/>
              <a:t>‹#›</a:t>
            </a:fld>
            <a:endParaRPr lang="it-IT" dirty="0"/>
          </a:p>
        </p:txBody>
      </p:sp>
    </p:spTree>
    <p:extLst>
      <p:ext uri="{BB962C8B-B14F-4D97-AF65-F5344CB8AC3E}">
        <p14:creationId xmlns:p14="http://schemas.microsoft.com/office/powerpoint/2010/main" val="2309078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ofi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898638E-C74B-E64B-8AA6-159412626C1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29B119F-58D3-4A40-A2B6-DB95027E9C54}"/>
              </a:ext>
            </a:extLst>
          </p:cNvPr>
          <p:cNvSpPr>
            <a:spLocks noGrp="1"/>
          </p:cNvSpPr>
          <p:nvPr>
            <p:ph type="ctrTitle"/>
          </p:nvPr>
        </p:nvSpPr>
        <p:spPr>
          <a:xfrm>
            <a:off x="838200" y="3742996"/>
            <a:ext cx="10515600" cy="823568"/>
          </a:xfrm>
        </p:spPr>
        <p:txBody>
          <a:bodyPr anchor="b">
            <a:normAutofit/>
          </a:bodyPr>
          <a:lstStyle>
            <a:lvl1pPr algn="ctr">
              <a:defRPr sz="5000" b="1" i="0">
                <a:solidFill>
                  <a:schemeClr val="bg1"/>
                </a:solidFill>
                <a:effectLst>
                  <a:outerShdw blurRad="50800" dist="38100" dir="2700000" algn="tl" rotWithShape="0">
                    <a:prstClr val="black">
                      <a:alpha val="10000"/>
                    </a:prstClr>
                  </a:outerShdw>
                </a:effectLst>
                <a:latin typeface="Avenir Heavy" panose="02000503020000020003" pitchFamily="2" charset="0"/>
                <a:ea typeface="Helvetica Neue Medium" panose="02000503000000020004" pitchFamily="2" charset="0"/>
                <a:cs typeface="Helvetica Neue Medium" panose="02000503000000020004" pitchFamily="2" charset="0"/>
              </a:defRPr>
            </a:lvl1pPr>
          </a:lstStyle>
          <a:p>
            <a:r>
              <a:rPr lang="en-US" dirty="0"/>
              <a:t>Click to edit Master title style</a:t>
            </a:r>
          </a:p>
        </p:txBody>
      </p:sp>
      <p:sp>
        <p:nvSpPr>
          <p:cNvPr id="3" name="Subtitle 2">
            <a:extLst>
              <a:ext uri="{FF2B5EF4-FFF2-40B4-BE49-F238E27FC236}">
                <a16:creationId xmlns:a16="http://schemas.microsoft.com/office/drawing/2014/main" id="{935A6944-058B-7546-B8A7-6F494B206591}"/>
              </a:ext>
            </a:extLst>
          </p:cNvPr>
          <p:cNvSpPr>
            <a:spLocks noGrp="1"/>
          </p:cNvSpPr>
          <p:nvPr>
            <p:ph type="subTitle" idx="1"/>
          </p:nvPr>
        </p:nvSpPr>
        <p:spPr>
          <a:xfrm>
            <a:off x="838200" y="4665363"/>
            <a:ext cx="10515600" cy="987891"/>
          </a:xfrm>
        </p:spPr>
        <p:txBody>
          <a:bodyPr/>
          <a:lstStyle>
            <a:lvl1pPr marL="0" indent="0" algn="ctr">
              <a:buNone/>
              <a:defRPr sz="2400" b="0" i="0">
                <a:solidFill>
                  <a:schemeClr val="bg1"/>
                </a:solidFill>
                <a:effectLst>
                  <a:outerShdw blurRad="50800" dist="38100" dir="2700000" algn="tl" rotWithShape="0">
                    <a:prstClr val="black">
                      <a:alpha val="10000"/>
                    </a:prstClr>
                  </a:outerShdw>
                </a:effectLst>
                <a:latin typeface="Avenir" panose="02000503020000020003"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Slide Number Placeholder 5">
            <a:extLst>
              <a:ext uri="{FF2B5EF4-FFF2-40B4-BE49-F238E27FC236}">
                <a16:creationId xmlns:a16="http://schemas.microsoft.com/office/drawing/2014/main" id="{6D8E6C0B-71F3-2945-AC15-94CCC8344E6B}"/>
              </a:ext>
            </a:extLst>
          </p:cNvPr>
          <p:cNvSpPr txBox="1">
            <a:spLocks/>
          </p:cNvSpPr>
          <p:nvPr userDrawn="1"/>
        </p:nvSpPr>
        <p:spPr>
          <a:xfrm>
            <a:off x="8610600" y="6129337"/>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rgbClr val="4B99A7"/>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1"/>
                </a:solidFill>
              </a:rPr>
              <a:pPr/>
              <a:t>‹#›</a:t>
            </a:fld>
            <a:endParaRPr lang="en-US" dirty="0">
              <a:solidFill>
                <a:schemeClr val="bg1"/>
              </a:solidFill>
            </a:endParaRPr>
          </a:p>
        </p:txBody>
      </p:sp>
      <p:pic>
        <p:nvPicPr>
          <p:cNvPr id="12" name="Picture 11">
            <a:extLst>
              <a:ext uri="{FF2B5EF4-FFF2-40B4-BE49-F238E27FC236}">
                <a16:creationId xmlns:a16="http://schemas.microsoft.com/office/drawing/2014/main" id="{489B48A2-0E50-4547-8666-217E640F965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8200" y="6106600"/>
            <a:ext cx="1195873" cy="306941"/>
          </a:xfrm>
          <a:prstGeom prst="rect">
            <a:avLst/>
          </a:prstGeom>
        </p:spPr>
      </p:pic>
    </p:spTree>
    <p:extLst>
      <p:ext uri="{BB962C8B-B14F-4D97-AF65-F5344CB8AC3E}">
        <p14:creationId xmlns:p14="http://schemas.microsoft.com/office/powerpoint/2010/main" val="2414464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A354-B9E6-1B40-BE3B-DFD9DE576016}"/>
              </a:ext>
            </a:extLst>
          </p:cNvPr>
          <p:cNvSpPr>
            <a:spLocks noGrp="1"/>
          </p:cNvSpPr>
          <p:nvPr>
            <p:ph type="title"/>
          </p:nvPr>
        </p:nvSpPr>
        <p:spPr>
          <a:xfrm>
            <a:off x="831850" y="2719754"/>
            <a:ext cx="10515600" cy="2661138"/>
          </a:xfrm>
        </p:spPr>
        <p:txBody>
          <a:bodyPr anchor="t">
            <a:normAutofit/>
          </a:bodyPr>
          <a:lstStyle>
            <a:lvl1pPr algn="ctr">
              <a:defRPr sz="4500"/>
            </a:lvl1pPr>
          </a:lstStyle>
          <a:p>
            <a:r>
              <a:rPr lang="en-US" dirty="0"/>
              <a:t>Click to edit Master title style</a:t>
            </a:r>
          </a:p>
        </p:txBody>
      </p:sp>
      <p:pic>
        <p:nvPicPr>
          <p:cNvPr id="7" name="Picture 6">
            <a:extLst>
              <a:ext uri="{FF2B5EF4-FFF2-40B4-BE49-F238E27FC236}">
                <a16:creationId xmlns:a16="http://schemas.microsoft.com/office/drawing/2014/main" id="{674664C1-322B-E847-A6C5-11EF4C0B9812}"/>
              </a:ext>
            </a:extLst>
          </p:cNvPr>
          <p:cNvPicPr>
            <a:picLocks noChangeAspect="1"/>
          </p:cNvPicPr>
          <p:nvPr userDrawn="1"/>
        </p:nvPicPr>
        <p:blipFill>
          <a:blip r:embed="rId2"/>
          <a:stretch>
            <a:fillRect/>
          </a:stretch>
        </p:blipFill>
        <p:spPr>
          <a:xfrm>
            <a:off x="0" y="0"/>
            <a:ext cx="12192000" cy="74645"/>
          </a:xfrm>
          <a:prstGeom prst="rect">
            <a:avLst/>
          </a:prstGeom>
        </p:spPr>
      </p:pic>
      <p:sp>
        <p:nvSpPr>
          <p:cNvPr id="6" name="Slide Number Placeholder 5">
            <a:extLst>
              <a:ext uri="{FF2B5EF4-FFF2-40B4-BE49-F238E27FC236}">
                <a16:creationId xmlns:a16="http://schemas.microsoft.com/office/drawing/2014/main" id="{BAC3EE7B-B02E-2B49-BA18-6B12D7B00B38}"/>
              </a:ext>
            </a:extLst>
          </p:cNvPr>
          <p:cNvSpPr txBox="1">
            <a:spLocks/>
          </p:cNvSpPr>
          <p:nvPr userDrawn="1"/>
        </p:nvSpPr>
        <p:spPr>
          <a:xfrm>
            <a:off x="8610600" y="6129337"/>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rgbClr val="4B99A7"/>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a:t>
            </a:fld>
            <a:endParaRPr lang="en-US" dirty="0"/>
          </a:p>
        </p:txBody>
      </p:sp>
      <p:pic>
        <p:nvPicPr>
          <p:cNvPr id="8" name="Graphic 7">
            <a:extLst>
              <a:ext uri="{FF2B5EF4-FFF2-40B4-BE49-F238E27FC236}">
                <a16:creationId xmlns:a16="http://schemas.microsoft.com/office/drawing/2014/main" id="{4238F681-6DC3-6843-9F1D-AD0E38F84C6C}"/>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12998" y="1641412"/>
            <a:ext cx="566004" cy="566004"/>
          </a:xfrm>
          <a:prstGeom prst="rect">
            <a:avLst/>
          </a:prstGeom>
        </p:spPr>
      </p:pic>
      <p:pic>
        <p:nvPicPr>
          <p:cNvPr id="12" name="Picture 11">
            <a:extLst>
              <a:ext uri="{FF2B5EF4-FFF2-40B4-BE49-F238E27FC236}">
                <a16:creationId xmlns:a16="http://schemas.microsoft.com/office/drawing/2014/main" id="{7B10AD88-F2F7-0A4C-944B-F8F3F4C5B06D}"/>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43573" y="6109931"/>
            <a:ext cx="1195873" cy="306941"/>
          </a:xfrm>
          <a:prstGeom prst="rect">
            <a:avLst/>
          </a:prstGeom>
        </p:spPr>
      </p:pic>
    </p:spTree>
    <p:extLst>
      <p:ext uri="{BB962C8B-B14F-4D97-AF65-F5344CB8AC3E}">
        <p14:creationId xmlns:p14="http://schemas.microsoft.com/office/powerpoint/2010/main" val="198834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Backgroun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69491CF-A236-0941-BA49-48D29849BF9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2BA354-B9E6-1B40-BE3B-DFD9DE576016}"/>
              </a:ext>
            </a:extLst>
          </p:cNvPr>
          <p:cNvSpPr>
            <a:spLocks noGrp="1"/>
          </p:cNvSpPr>
          <p:nvPr>
            <p:ph type="title"/>
          </p:nvPr>
        </p:nvSpPr>
        <p:spPr>
          <a:xfrm>
            <a:off x="831850" y="2719754"/>
            <a:ext cx="10515600" cy="2661138"/>
          </a:xfrm>
        </p:spPr>
        <p:txBody>
          <a:bodyPr anchor="t">
            <a:normAutofit/>
          </a:bodyPr>
          <a:lstStyle>
            <a:lvl1pPr algn="ctr">
              <a:defRPr sz="4500">
                <a:solidFill>
                  <a:schemeClr val="bg1"/>
                </a:solidFill>
                <a:effectLst>
                  <a:outerShdw blurRad="50800" dist="38100" dir="2700000" algn="tl" rotWithShape="0">
                    <a:prstClr val="black">
                      <a:alpha val="10000"/>
                    </a:prstClr>
                  </a:outerShdw>
                </a:effectLst>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BAC3EE7B-B02E-2B49-BA18-6B12D7B00B38}"/>
              </a:ext>
            </a:extLst>
          </p:cNvPr>
          <p:cNvSpPr txBox="1">
            <a:spLocks/>
          </p:cNvSpPr>
          <p:nvPr userDrawn="1"/>
        </p:nvSpPr>
        <p:spPr>
          <a:xfrm>
            <a:off x="8610600" y="6129337"/>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rgbClr val="4B99A7"/>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1"/>
                </a:solidFill>
              </a:rPr>
              <a:pPr/>
              <a:t>‹#›</a:t>
            </a:fld>
            <a:endParaRPr lang="en-US" dirty="0">
              <a:solidFill>
                <a:schemeClr val="bg1"/>
              </a:solidFill>
            </a:endParaRPr>
          </a:p>
        </p:txBody>
      </p:sp>
      <p:pic>
        <p:nvPicPr>
          <p:cNvPr id="8" name="Graphic 7">
            <a:extLst>
              <a:ext uri="{FF2B5EF4-FFF2-40B4-BE49-F238E27FC236}">
                <a16:creationId xmlns:a16="http://schemas.microsoft.com/office/drawing/2014/main" id="{4238F681-6DC3-6843-9F1D-AD0E38F84C6C}"/>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12998" y="1641412"/>
            <a:ext cx="566004" cy="566004"/>
          </a:xfrm>
          <a:prstGeom prst="rect">
            <a:avLst/>
          </a:prstGeom>
        </p:spPr>
      </p:pic>
      <p:pic>
        <p:nvPicPr>
          <p:cNvPr id="11" name="Picture 10">
            <a:extLst>
              <a:ext uri="{FF2B5EF4-FFF2-40B4-BE49-F238E27FC236}">
                <a16:creationId xmlns:a16="http://schemas.microsoft.com/office/drawing/2014/main" id="{6DDF5713-6B68-E443-BAD9-9D7B62CE17AD}"/>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38200" y="6106600"/>
            <a:ext cx="1195873" cy="306941"/>
          </a:xfrm>
          <a:prstGeom prst="rect">
            <a:avLst/>
          </a:prstGeom>
        </p:spPr>
      </p:pic>
    </p:spTree>
    <p:extLst>
      <p:ext uri="{BB962C8B-B14F-4D97-AF65-F5344CB8AC3E}">
        <p14:creationId xmlns:p14="http://schemas.microsoft.com/office/powerpoint/2010/main" val="2128627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86D9D-BC3A-D145-BCBA-91B4DBCEB27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AE4D220-5569-3545-85DE-0C46587B07D8}"/>
              </a:ext>
            </a:extLst>
          </p:cNvPr>
          <p:cNvSpPr>
            <a:spLocks noGrp="1"/>
          </p:cNvSpPr>
          <p:nvPr>
            <p:ph idx="1"/>
          </p:nvPr>
        </p:nvSpPr>
        <p:spPr>
          <a:xfrm>
            <a:off x="838200" y="1825626"/>
            <a:ext cx="10515600" cy="397801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9D0FA609-E40E-D34B-910C-2ED77EB720B4}"/>
              </a:ext>
            </a:extLst>
          </p:cNvPr>
          <p:cNvPicPr>
            <a:picLocks noChangeAspect="1"/>
          </p:cNvPicPr>
          <p:nvPr userDrawn="1"/>
        </p:nvPicPr>
        <p:blipFill>
          <a:blip r:embed="rId2"/>
          <a:stretch>
            <a:fillRect/>
          </a:stretch>
        </p:blipFill>
        <p:spPr>
          <a:xfrm>
            <a:off x="0" y="0"/>
            <a:ext cx="12192000" cy="74645"/>
          </a:xfrm>
          <a:prstGeom prst="rect">
            <a:avLst/>
          </a:prstGeom>
        </p:spPr>
      </p:pic>
      <p:sp>
        <p:nvSpPr>
          <p:cNvPr id="6" name="Slide Number Placeholder 5">
            <a:extLst>
              <a:ext uri="{FF2B5EF4-FFF2-40B4-BE49-F238E27FC236}">
                <a16:creationId xmlns:a16="http://schemas.microsoft.com/office/drawing/2014/main" id="{5A6FD18B-9BEB-7C45-B7D3-BD23E573663E}"/>
              </a:ext>
            </a:extLst>
          </p:cNvPr>
          <p:cNvSpPr txBox="1">
            <a:spLocks/>
          </p:cNvSpPr>
          <p:nvPr userDrawn="1"/>
        </p:nvSpPr>
        <p:spPr>
          <a:xfrm>
            <a:off x="8610600" y="6129337"/>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rgbClr val="4B99A7"/>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a:t>
            </a:fld>
            <a:endParaRPr lang="en-US" dirty="0"/>
          </a:p>
        </p:txBody>
      </p:sp>
      <p:pic>
        <p:nvPicPr>
          <p:cNvPr id="8" name="Picture 7">
            <a:extLst>
              <a:ext uri="{FF2B5EF4-FFF2-40B4-BE49-F238E27FC236}">
                <a16:creationId xmlns:a16="http://schemas.microsoft.com/office/drawing/2014/main" id="{E31AE184-22EF-9644-BC82-8A7398E2EA3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43573" y="6109931"/>
            <a:ext cx="1195873" cy="306941"/>
          </a:xfrm>
          <a:prstGeom prst="rect">
            <a:avLst/>
          </a:prstGeom>
        </p:spPr>
      </p:pic>
    </p:spTree>
    <p:extLst>
      <p:ext uri="{BB962C8B-B14F-4D97-AF65-F5344CB8AC3E}">
        <p14:creationId xmlns:p14="http://schemas.microsoft.com/office/powerpoint/2010/main" val="3798564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Backgroun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6A4E912-A567-6944-A7CA-BA78EE1D1C6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2B86D9D-BC3A-D145-BCBA-91B4DBCEB276}"/>
              </a:ext>
            </a:extLst>
          </p:cNvPr>
          <p:cNvSpPr>
            <a:spLocks noGrp="1"/>
          </p:cNvSpPr>
          <p:nvPr>
            <p:ph type="title"/>
          </p:nvPr>
        </p:nvSpPr>
        <p:spPr/>
        <p:txBody>
          <a:bodyPr/>
          <a:lstStyle>
            <a:lvl1pPr>
              <a:defRPr>
                <a:solidFill>
                  <a:schemeClr val="bg1"/>
                </a:solidFill>
                <a:effectLst>
                  <a:outerShdw blurRad="50800" dist="38100" dir="2700000" algn="tl" rotWithShape="0">
                    <a:prstClr val="black">
                      <a:alpha val="10000"/>
                    </a:prstClr>
                  </a:outerShdw>
                </a:effectLst>
              </a:defRPr>
            </a:lvl1pPr>
          </a:lstStyle>
          <a:p>
            <a:r>
              <a:rPr lang="en-US" dirty="0"/>
              <a:t>Click to edit Master title style</a:t>
            </a:r>
          </a:p>
        </p:txBody>
      </p:sp>
      <p:sp>
        <p:nvSpPr>
          <p:cNvPr id="3" name="Content Placeholder 2">
            <a:extLst>
              <a:ext uri="{FF2B5EF4-FFF2-40B4-BE49-F238E27FC236}">
                <a16:creationId xmlns:a16="http://schemas.microsoft.com/office/drawing/2014/main" id="{EAE4D220-5569-3545-85DE-0C46587B07D8}"/>
              </a:ext>
            </a:extLst>
          </p:cNvPr>
          <p:cNvSpPr>
            <a:spLocks noGrp="1"/>
          </p:cNvSpPr>
          <p:nvPr>
            <p:ph idx="1"/>
          </p:nvPr>
        </p:nvSpPr>
        <p:spPr>
          <a:xfrm>
            <a:off x="838200" y="1825626"/>
            <a:ext cx="10515600" cy="3978016"/>
          </a:xfrm>
        </p:spPr>
        <p:txBody>
          <a:bodyPr/>
          <a:lstStyle>
            <a:lvl1pPr>
              <a:defRPr>
                <a:solidFill>
                  <a:schemeClr val="bg1"/>
                </a:solidFill>
                <a:effectLst>
                  <a:outerShdw blurRad="50800" dist="38100" dir="2700000" algn="tl" rotWithShape="0">
                    <a:prstClr val="black">
                      <a:alpha val="10000"/>
                    </a:prstClr>
                  </a:outerShdw>
                </a:effectLst>
              </a:defRPr>
            </a:lvl1pPr>
            <a:lvl2pPr>
              <a:defRPr>
                <a:solidFill>
                  <a:schemeClr val="bg1"/>
                </a:solidFill>
                <a:effectLst>
                  <a:outerShdw blurRad="50800" dist="38100" dir="2700000" algn="tl" rotWithShape="0">
                    <a:prstClr val="black">
                      <a:alpha val="10000"/>
                    </a:prstClr>
                  </a:outerShdw>
                </a:effectLst>
              </a:defRPr>
            </a:lvl2pPr>
            <a:lvl3pPr>
              <a:defRPr>
                <a:solidFill>
                  <a:schemeClr val="bg1"/>
                </a:solidFill>
                <a:effectLst>
                  <a:outerShdw blurRad="50800" dist="38100" dir="2700000" algn="tl" rotWithShape="0">
                    <a:prstClr val="black">
                      <a:alpha val="10000"/>
                    </a:prstClr>
                  </a:outerShdw>
                </a:effectLst>
              </a:defRPr>
            </a:lvl3pPr>
            <a:lvl4pPr>
              <a:defRPr>
                <a:solidFill>
                  <a:schemeClr val="bg1"/>
                </a:solidFill>
                <a:effectLst>
                  <a:outerShdw blurRad="50800" dist="38100" dir="2700000" algn="tl" rotWithShape="0">
                    <a:prstClr val="black">
                      <a:alpha val="10000"/>
                    </a:prstClr>
                  </a:outerShdw>
                </a:effectLst>
              </a:defRPr>
            </a:lvl4pPr>
            <a:lvl5pPr>
              <a:defRPr>
                <a:solidFill>
                  <a:schemeClr val="bg1"/>
                </a:solidFill>
                <a:effectLst>
                  <a:outerShdw blurRad="50800" dist="38100" dir="2700000" algn="tl" rotWithShape="0">
                    <a:prstClr val="black">
                      <a:alpha val="10000"/>
                    </a:prstClr>
                  </a:outerShdw>
                </a:effect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9D0FA609-E40E-D34B-910C-2ED77EB720B4}"/>
              </a:ext>
            </a:extLst>
          </p:cNvPr>
          <p:cNvPicPr>
            <a:picLocks noChangeAspect="1"/>
          </p:cNvPicPr>
          <p:nvPr userDrawn="1"/>
        </p:nvPicPr>
        <p:blipFill>
          <a:blip r:embed="rId2"/>
          <a:stretch>
            <a:fillRect/>
          </a:stretch>
        </p:blipFill>
        <p:spPr>
          <a:xfrm>
            <a:off x="0" y="0"/>
            <a:ext cx="12192000" cy="74645"/>
          </a:xfrm>
          <a:prstGeom prst="rect">
            <a:avLst/>
          </a:prstGeom>
        </p:spPr>
      </p:pic>
      <p:sp>
        <p:nvSpPr>
          <p:cNvPr id="6" name="Slide Number Placeholder 5">
            <a:extLst>
              <a:ext uri="{FF2B5EF4-FFF2-40B4-BE49-F238E27FC236}">
                <a16:creationId xmlns:a16="http://schemas.microsoft.com/office/drawing/2014/main" id="{5A6FD18B-9BEB-7C45-B7D3-BD23E573663E}"/>
              </a:ext>
            </a:extLst>
          </p:cNvPr>
          <p:cNvSpPr txBox="1">
            <a:spLocks/>
          </p:cNvSpPr>
          <p:nvPr userDrawn="1"/>
        </p:nvSpPr>
        <p:spPr>
          <a:xfrm>
            <a:off x="8610600" y="6129337"/>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rgbClr val="4B99A7"/>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1"/>
                </a:solidFill>
              </a:rPr>
              <a:pPr/>
              <a:t>‹#›</a:t>
            </a:fld>
            <a:endParaRPr lang="en-US" dirty="0">
              <a:solidFill>
                <a:schemeClr val="bg1"/>
              </a:solidFill>
            </a:endParaRPr>
          </a:p>
        </p:txBody>
      </p:sp>
      <p:pic>
        <p:nvPicPr>
          <p:cNvPr id="10" name="Picture 9">
            <a:extLst>
              <a:ext uri="{FF2B5EF4-FFF2-40B4-BE49-F238E27FC236}">
                <a16:creationId xmlns:a16="http://schemas.microsoft.com/office/drawing/2014/main" id="{168D809E-5065-4A4F-9C11-123C498841C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8200" y="6106600"/>
            <a:ext cx="1195873" cy="306941"/>
          </a:xfrm>
          <a:prstGeom prst="rect">
            <a:avLst/>
          </a:prstGeom>
        </p:spPr>
      </p:pic>
    </p:spTree>
    <p:extLst>
      <p:ext uri="{BB962C8B-B14F-4D97-AF65-F5344CB8AC3E}">
        <p14:creationId xmlns:p14="http://schemas.microsoft.com/office/powerpoint/2010/main" val="2611009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A354-B9E6-1B40-BE3B-DFD9DE576016}"/>
              </a:ext>
            </a:extLst>
          </p:cNvPr>
          <p:cNvSpPr>
            <a:spLocks noGrp="1"/>
          </p:cNvSpPr>
          <p:nvPr>
            <p:ph type="title"/>
          </p:nvPr>
        </p:nvSpPr>
        <p:spPr>
          <a:xfrm>
            <a:off x="831850" y="1392497"/>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5A9C63F7-0FAB-AC4D-9FC1-5C5E1E722FC6}"/>
              </a:ext>
            </a:extLst>
          </p:cNvPr>
          <p:cNvSpPr>
            <a:spLocks noGrp="1"/>
          </p:cNvSpPr>
          <p:nvPr>
            <p:ph type="body" idx="1"/>
          </p:nvPr>
        </p:nvSpPr>
        <p:spPr>
          <a:xfrm>
            <a:off x="831850" y="4245234"/>
            <a:ext cx="10515600" cy="1500187"/>
          </a:xfrm>
        </p:spPr>
        <p:txBody>
          <a:bodyPr/>
          <a:lstStyle>
            <a:lvl1pPr marL="0" indent="0">
              <a:buNone/>
              <a:defRPr sz="2400">
                <a:solidFill>
                  <a:srgbClr val="41647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7" name="Picture 6">
            <a:extLst>
              <a:ext uri="{FF2B5EF4-FFF2-40B4-BE49-F238E27FC236}">
                <a16:creationId xmlns:a16="http://schemas.microsoft.com/office/drawing/2014/main" id="{674664C1-322B-E847-A6C5-11EF4C0B9812}"/>
              </a:ext>
            </a:extLst>
          </p:cNvPr>
          <p:cNvPicPr>
            <a:picLocks noChangeAspect="1"/>
          </p:cNvPicPr>
          <p:nvPr userDrawn="1"/>
        </p:nvPicPr>
        <p:blipFill>
          <a:blip r:embed="rId2"/>
          <a:stretch>
            <a:fillRect/>
          </a:stretch>
        </p:blipFill>
        <p:spPr>
          <a:xfrm>
            <a:off x="0" y="0"/>
            <a:ext cx="12192000" cy="74645"/>
          </a:xfrm>
          <a:prstGeom prst="rect">
            <a:avLst/>
          </a:prstGeom>
        </p:spPr>
      </p:pic>
      <p:pic>
        <p:nvPicPr>
          <p:cNvPr id="8" name="Picture 7">
            <a:extLst>
              <a:ext uri="{FF2B5EF4-FFF2-40B4-BE49-F238E27FC236}">
                <a16:creationId xmlns:a16="http://schemas.microsoft.com/office/drawing/2014/main" id="{0D7A79A5-4484-9C43-824B-CC74EE8F168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43573" y="6109931"/>
            <a:ext cx="1195873" cy="306941"/>
          </a:xfrm>
          <a:prstGeom prst="rect">
            <a:avLst/>
          </a:prstGeom>
        </p:spPr>
      </p:pic>
    </p:spTree>
    <p:extLst>
      <p:ext uri="{BB962C8B-B14F-4D97-AF65-F5344CB8AC3E}">
        <p14:creationId xmlns:p14="http://schemas.microsoft.com/office/powerpoint/2010/main" val="3072965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Backgroun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19610B2-DF34-9446-BEF2-0CB06266CD6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2BA354-B9E6-1B40-BE3B-DFD9DE576016}"/>
              </a:ext>
            </a:extLst>
          </p:cNvPr>
          <p:cNvSpPr>
            <a:spLocks noGrp="1"/>
          </p:cNvSpPr>
          <p:nvPr>
            <p:ph type="title"/>
          </p:nvPr>
        </p:nvSpPr>
        <p:spPr>
          <a:xfrm>
            <a:off x="831850" y="1392497"/>
            <a:ext cx="10515600" cy="2852737"/>
          </a:xfrm>
        </p:spPr>
        <p:txBody>
          <a:bodyPr anchor="b"/>
          <a:lstStyle>
            <a:lvl1pPr>
              <a:defRPr sz="6000">
                <a:solidFill>
                  <a:schemeClr val="bg1"/>
                </a:solidFill>
                <a:effectLst>
                  <a:outerShdw blurRad="50800" dist="38100" dir="2700000" algn="tl" rotWithShape="0">
                    <a:prstClr val="black">
                      <a:alpha val="10000"/>
                    </a:prstClr>
                  </a:outerShdw>
                </a:effectLst>
              </a:defRPr>
            </a:lvl1pPr>
          </a:lstStyle>
          <a:p>
            <a:r>
              <a:rPr lang="en-US" dirty="0"/>
              <a:t>Click to edit Master title style</a:t>
            </a:r>
          </a:p>
        </p:txBody>
      </p:sp>
      <p:sp>
        <p:nvSpPr>
          <p:cNvPr id="3" name="Text Placeholder 2">
            <a:extLst>
              <a:ext uri="{FF2B5EF4-FFF2-40B4-BE49-F238E27FC236}">
                <a16:creationId xmlns:a16="http://schemas.microsoft.com/office/drawing/2014/main" id="{5A9C63F7-0FAB-AC4D-9FC1-5C5E1E722FC6}"/>
              </a:ext>
            </a:extLst>
          </p:cNvPr>
          <p:cNvSpPr>
            <a:spLocks noGrp="1"/>
          </p:cNvSpPr>
          <p:nvPr>
            <p:ph type="body" idx="1"/>
          </p:nvPr>
        </p:nvSpPr>
        <p:spPr>
          <a:xfrm>
            <a:off x="831850" y="4245234"/>
            <a:ext cx="10515600" cy="1500187"/>
          </a:xfrm>
        </p:spPr>
        <p:txBody>
          <a:bodyPr/>
          <a:lstStyle>
            <a:lvl1pPr marL="0" indent="0">
              <a:buNone/>
              <a:defRPr sz="2400">
                <a:solidFill>
                  <a:schemeClr val="bg1"/>
                </a:solidFill>
                <a:effectLst>
                  <a:outerShdw blurRad="50800" dist="38100" dir="2700000" algn="tl" rotWithShape="0">
                    <a:prstClr val="black">
                      <a:alpha val="10000"/>
                    </a:prstClr>
                  </a:outerShdw>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7" name="Picture 6">
            <a:extLst>
              <a:ext uri="{FF2B5EF4-FFF2-40B4-BE49-F238E27FC236}">
                <a16:creationId xmlns:a16="http://schemas.microsoft.com/office/drawing/2014/main" id="{674664C1-322B-E847-A6C5-11EF4C0B9812}"/>
              </a:ext>
            </a:extLst>
          </p:cNvPr>
          <p:cNvPicPr>
            <a:picLocks noChangeAspect="1"/>
          </p:cNvPicPr>
          <p:nvPr userDrawn="1"/>
        </p:nvPicPr>
        <p:blipFill>
          <a:blip r:embed="rId2"/>
          <a:stretch>
            <a:fillRect/>
          </a:stretch>
        </p:blipFill>
        <p:spPr>
          <a:xfrm>
            <a:off x="0" y="0"/>
            <a:ext cx="12192000" cy="74645"/>
          </a:xfrm>
          <a:prstGeom prst="rect">
            <a:avLst/>
          </a:prstGeom>
        </p:spPr>
      </p:pic>
      <p:pic>
        <p:nvPicPr>
          <p:cNvPr id="6" name="Picture 5">
            <a:extLst>
              <a:ext uri="{FF2B5EF4-FFF2-40B4-BE49-F238E27FC236}">
                <a16:creationId xmlns:a16="http://schemas.microsoft.com/office/drawing/2014/main" id="{84843171-9DC1-D745-AA75-59A85EFFCBD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8200" y="6106600"/>
            <a:ext cx="1195873" cy="306941"/>
          </a:xfrm>
          <a:prstGeom prst="rect">
            <a:avLst/>
          </a:prstGeom>
        </p:spPr>
      </p:pic>
    </p:spTree>
    <p:extLst>
      <p:ext uri="{BB962C8B-B14F-4D97-AF65-F5344CB8AC3E}">
        <p14:creationId xmlns:p14="http://schemas.microsoft.com/office/powerpoint/2010/main" val="1217951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981044-CA18-5142-93C9-7797709979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00DFC8A-5FB8-0B4F-BF47-120D458E1B66}"/>
              </a:ext>
            </a:extLst>
          </p:cNvPr>
          <p:cNvSpPr>
            <a:spLocks noGrp="1"/>
          </p:cNvSpPr>
          <p:nvPr>
            <p:ph type="body" idx="1"/>
          </p:nvPr>
        </p:nvSpPr>
        <p:spPr>
          <a:xfrm>
            <a:off x="838200" y="1825625"/>
            <a:ext cx="10515600" cy="395935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51259773"/>
      </p:ext>
    </p:extLst>
  </p:cSld>
  <p:clrMap bg1="lt1" tx1="dk1" bg2="lt2" tx2="dk2" accent1="accent1" accent2="accent2" accent3="accent3" accent4="accent4" accent5="accent5" accent6="accent6" hlink="hlink" folHlink="folHlink"/>
  <p:sldLayoutIdLst>
    <p:sldLayoutId id="2147483753" r:id="rId1"/>
    <p:sldLayoutId id="2147483764" r:id="rId2"/>
    <p:sldLayoutId id="2147483765" r:id="rId3"/>
    <p:sldLayoutId id="2147483766" r:id="rId4"/>
    <p:sldLayoutId id="2147483767" r:id="rId5"/>
    <p:sldLayoutId id="2147483771" r:id="rId6"/>
    <p:sldLayoutId id="2147483754" r:id="rId7"/>
    <p:sldLayoutId id="2147483755" r:id="rId8"/>
    <p:sldLayoutId id="2147483768" r:id="rId9"/>
    <p:sldLayoutId id="2147483756" r:id="rId10"/>
    <p:sldLayoutId id="2147483757" r:id="rId11"/>
    <p:sldLayoutId id="2147483769" r:id="rId12"/>
    <p:sldLayoutId id="2147483758" r:id="rId13"/>
    <p:sldLayoutId id="2147483759" r:id="rId14"/>
    <p:sldLayoutId id="2147483731" r:id="rId15"/>
    <p:sldLayoutId id="2147483770" r:id="rId16"/>
    <p:sldLayoutId id="2147483772" r:id="rId17"/>
    <p:sldLayoutId id="2147483773" r:id="rId18"/>
    <p:sldLayoutId id="2147483774" r:id="rId19"/>
    <p:sldLayoutId id="2147483776" r:id="rId20"/>
  </p:sldLayoutIdLst>
  <p:hf sldNum="0" hdr="0" ftr="0" dt="0"/>
  <p:txStyles>
    <p:titleStyle>
      <a:lvl1pPr algn="l" defTabSz="914400" rtl="0" eaLnBrk="1" latinLnBrk="0" hangingPunct="1">
        <a:lnSpc>
          <a:spcPct val="90000"/>
        </a:lnSpc>
        <a:spcBef>
          <a:spcPct val="0"/>
        </a:spcBef>
        <a:buNone/>
        <a:defRPr sz="4400" b="1" i="0" kern="1200">
          <a:solidFill>
            <a:srgbClr val="11284B"/>
          </a:solidFill>
          <a:latin typeface="Avenir Heavy" panose="02000503020000020003" pitchFamily="2" charset="0"/>
          <a:ea typeface="Helvetica Neue Medium" panose="02000503000000020004" pitchFamily="2" charset="0"/>
          <a:cs typeface="Helvetica Neue Medium" panose="02000503000000020004"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416477"/>
          </a:solidFill>
          <a:latin typeface="Avenir" panose="02000503020000020003"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416477"/>
          </a:solidFill>
          <a:latin typeface="Avenir" panose="02000503020000020003"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416477"/>
          </a:solidFill>
          <a:latin typeface="Avenir" panose="02000503020000020003"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416477"/>
          </a:solidFill>
          <a:latin typeface="Avenir" panose="02000503020000020003"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416477"/>
          </a:solidFill>
          <a:latin typeface="Avenir" panose="02000503020000020003"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19.jpeg"/><Relationship Id="rId5" Type="http://schemas.openxmlformats.org/officeDocument/2006/relationships/image" Target="../media/image18.png"/><Relationship Id="rId10" Type="http://schemas.openxmlformats.org/officeDocument/2006/relationships/image" Target="../media/image23.emf"/><Relationship Id="rId4" Type="http://schemas.openxmlformats.org/officeDocument/2006/relationships/image" Target="../media/image17.emf"/><Relationship Id="rId9" Type="http://schemas.openxmlformats.org/officeDocument/2006/relationships/image" Target="../media/image22.emf"/></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hyperlink" Target="https://bscw.5g-ppp.eu/pub/bscw.cgi/d367342/Networld2020%20SRIA%202020%20Final%20Version%202.2%20.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13.png"/><Relationship Id="rId1" Type="http://schemas.openxmlformats.org/officeDocument/2006/relationships/slideLayout" Target="../slideLayouts/slideLayout6.xml"/><Relationship Id="rId5" Type="http://schemas.openxmlformats.org/officeDocument/2006/relationships/image" Target="../media/image27.emf"/><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29.emf"/></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image" Target="../media/image33.emf"/><Relationship Id="rId7" Type="http://schemas.openxmlformats.org/officeDocument/2006/relationships/image" Target="../media/image37.emf"/><Relationship Id="rId2" Type="http://schemas.openxmlformats.org/officeDocument/2006/relationships/image" Target="../media/image32.emf"/><Relationship Id="rId1" Type="http://schemas.openxmlformats.org/officeDocument/2006/relationships/slideLayout" Target="../slideLayouts/slideLayout13.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4.emf"/></Relationships>
</file>

<file path=ppt/slides/_rels/slide1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hyperlink" Target="mailto:giacomo.tavola@polimi.it" TargetMode="External"/><Relationship Id="rId2" Type="http://schemas.openxmlformats.org/officeDocument/2006/relationships/hyperlink" Target="mailto:walter.quadrini@polimi.it" TargetMode="External"/><Relationship Id="rId1" Type="http://schemas.openxmlformats.org/officeDocument/2006/relationships/slideLayout" Target="../slideLayouts/slideLayout20.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3.xml"/><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jpeg"/><Relationship Id="rId12" Type="http://schemas.openxmlformats.org/officeDocument/2006/relationships/image" Target="../media/image55.png"/><Relationship Id="rId2" Type="http://schemas.openxmlformats.org/officeDocument/2006/relationships/image" Target="../media/image45.png"/><Relationship Id="rId16" Type="http://schemas.openxmlformats.org/officeDocument/2006/relationships/image" Target="../media/image59.tiff"/><Relationship Id="rId1" Type="http://schemas.openxmlformats.org/officeDocument/2006/relationships/slideLayout" Target="../slideLayouts/slideLayout13.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4.xml"/><Relationship Id="rId4" Type="http://schemas.openxmlformats.org/officeDocument/2006/relationships/image" Target="../media/image64.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67.png"/><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9.tiff"/><Relationship Id="rId7" Type="http://schemas.openxmlformats.org/officeDocument/2006/relationships/image" Target="../media/image73.jpeg"/><Relationship Id="rId2" Type="http://schemas.openxmlformats.org/officeDocument/2006/relationships/image" Target="../media/image68.png"/><Relationship Id="rId1" Type="http://schemas.openxmlformats.org/officeDocument/2006/relationships/slideLayout" Target="../slideLayouts/slideLayout6.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5.png"/><Relationship Id="rId1" Type="http://schemas.openxmlformats.org/officeDocument/2006/relationships/slideLayout" Target="../slideLayouts/slideLayout14.xml"/><Relationship Id="rId6" Type="http://schemas.openxmlformats.org/officeDocument/2006/relationships/image" Target="../media/image77.jpeg"/><Relationship Id="rId5" Type="http://schemas.openxmlformats.org/officeDocument/2006/relationships/image" Target="../media/image76.png"/><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2.png"/><Relationship Id="rId7" Type="http://schemas.openxmlformats.org/officeDocument/2006/relationships/image" Target="../media/image85.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73.jpeg"/><Relationship Id="rId5" Type="http://schemas.openxmlformats.org/officeDocument/2006/relationships/image" Target="../media/image84.png"/><Relationship Id="rId4" Type="http://schemas.openxmlformats.org/officeDocument/2006/relationships/image" Target="../media/image8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aioti.eu/wp-content/uploads/2021/09/AIOTI-SDOs_alliance_landscape_edge_computing_standard_framework_R1-Published.pdf" TargetMode="External"/><Relationship Id="rId1" Type="http://schemas.openxmlformats.org/officeDocument/2006/relationships/slideLayout" Target="../slideLayouts/slideLayout6.xml"/><Relationship Id="rId4" Type="http://schemas.openxmlformats.org/officeDocument/2006/relationships/image" Target="../media/image87.emf"/></Relationships>
</file>

<file path=ppt/slides/_rels/slide4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0.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 Id="rId9" Type="http://schemas.openxmlformats.org/officeDocument/2006/relationships/image" Target="../media/image9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ww.etsi.org/standards/getstandards#page=1&amp;TB=860&amp;sort=3"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aioti.eu/standardisation/" TargetMode="External"/><Relationship Id="rId1" Type="http://schemas.openxmlformats.org/officeDocument/2006/relationships/slideLayout" Target="../slideLayouts/slideLayout18.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aioti.eu/wp-content/uploads/2021/09/AIOTI-Beyond-5G-R1-Report-Published.pdf" TargetMode="External"/><Relationship Id="rId1" Type="http://schemas.openxmlformats.org/officeDocument/2006/relationships/slideLayout" Target="../slideLayouts/slideLayout6.xml"/><Relationship Id="rId4" Type="http://schemas.openxmlformats.org/officeDocument/2006/relationships/image" Target="../media/image15.emf"/></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F5FE6-DA0B-9049-8566-136C92D9E043}"/>
              </a:ext>
            </a:extLst>
          </p:cNvPr>
          <p:cNvSpPr>
            <a:spLocks noGrp="1"/>
          </p:cNvSpPr>
          <p:nvPr>
            <p:ph type="ctrTitle"/>
          </p:nvPr>
        </p:nvSpPr>
        <p:spPr>
          <a:xfrm>
            <a:off x="838200" y="3051544"/>
            <a:ext cx="10515600" cy="1515020"/>
          </a:xfrm>
        </p:spPr>
        <p:txBody>
          <a:bodyPr>
            <a:normAutofit/>
          </a:bodyPr>
          <a:lstStyle/>
          <a:p>
            <a:pPr algn="ctr"/>
            <a:r>
              <a:rPr lang="en-US" dirty="0"/>
              <a:t>WG Standardisation</a:t>
            </a:r>
            <a:br>
              <a:rPr lang="en-US" dirty="0"/>
            </a:br>
            <a:r>
              <a:rPr lang="en-US" dirty="0"/>
              <a:t>Reports Presentation</a:t>
            </a:r>
          </a:p>
        </p:txBody>
      </p:sp>
      <p:sp>
        <p:nvSpPr>
          <p:cNvPr id="4" name="Text Placeholder 3">
            <a:extLst>
              <a:ext uri="{FF2B5EF4-FFF2-40B4-BE49-F238E27FC236}">
                <a16:creationId xmlns:a16="http://schemas.microsoft.com/office/drawing/2014/main" id="{05261073-0677-4A42-9915-2C6337068E6D}"/>
              </a:ext>
            </a:extLst>
          </p:cNvPr>
          <p:cNvSpPr>
            <a:spLocks noGrp="1"/>
          </p:cNvSpPr>
          <p:nvPr>
            <p:ph type="body" sz="quarter" idx="13"/>
          </p:nvPr>
        </p:nvSpPr>
        <p:spPr>
          <a:xfrm>
            <a:off x="838200" y="6148098"/>
            <a:ext cx="10515600" cy="329592"/>
          </a:xfrm>
        </p:spPr>
        <p:txBody>
          <a:bodyPr>
            <a:normAutofit fontScale="92500" lnSpcReduction="20000"/>
          </a:bodyPr>
          <a:lstStyle/>
          <a:p>
            <a:r>
              <a:rPr lang="en-US" dirty="0"/>
              <a:t>Online • 27 October 2021</a:t>
            </a:r>
          </a:p>
        </p:txBody>
      </p:sp>
    </p:spTree>
    <p:extLst>
      <p:ext uri="{BB962C8B-B14F-4D97-AF65-F5344CB8AC3E}">
        <p14:creationId xmlns:p14="http://schemas.microsoft.com/office/powerpoint/2010/main" val="22087511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38222" y="790279"/>
            <a:ext cx="10951723" cy="5277442"/>
          </a:xfrm>
        </p:spPr>
        <p:txBody>
          <a:bodyPr>
            <a:noAutofit/>
          </a:bodyPr>
          <a:lstStyle/>
          <a:p>
            <a:pPr marL="0" indent="0" algn="just">
              <a:lnSpc>
                <a:spcPct val="100000"/>
              </a:lnSpc>
              <a:spcBef>
                <a:spcPts val="0"/>
              </a:spcBef>
              <a:spcAft>
                <a:spcPts val="600"/>
              </a:spcAft>
              <a:buNone/>
            </a:pPr>
            <a:endParaRPr lang="en-GB" sz="1600" b="1" dirty="0"/>
          </a:p>
          <a:p>
            <a:pPr marL="0" indent="0" algn="just">
              <a:lnSpc>
                <a:spcPct val="100000"/>
              </a:lnSpc>
              <a:spcBef>
                <a:spcPts val="0"/>
              </a:spcBef>
              <a:spcAft>
                <a:spcPts val="600"/>
              </a:spcAft>
              <a:buNone/>
            </a:pPr>
            <a:endParaRPr lang="en-GB" sz="1200" dirty="0"/>
          </a:p>
          <a:p>
            <a:pPr algn="just">
              <a:lnSpc>
                <a:spcPct val="100000"/>
              </a:lnSpc>
              <a:spcBef>
                <a:spcPts val="0"/>
              </a:spcBef>
              <a:spcAft>
                <a:spcPts val="600"/>
              </a:spcAft>
            </a:pPr>
            <a:endParaRPr lang="en-US" sz="1600" dirty="0"/>
          </a:p>
          <a:p>
            <a:pPr>
              <a:spcBef>
                <a:spcPts val="0"/>
              </a:spcBef>
              <a:spcAft>
                <a:spcPts val="600"/>
              </a:spcAft>
            </a:pPr>
            <a:endParaRPr lang="es-ES" sz="1600" dirty="0"/>
          </a:p>
        </p:txBody>
      </p:sp>
      <p:sp>
        <p:nvSpPr>
          <p:cNvPr id="7" name="object 6">
            <a:extLst>
              <a:ext uri="{FF2B5EF4-FFF2-40B4-BE49-F238E27FC236}">
                <a16:creationId xmlns:a16="http://schemas.microsoft.com/office/drawing/2014/main" id="{1D22BFE7-5CD4-274D-BB9F-DCC25252EFEE}"/>
              </a:ext>
            </a:extLst>
          </p:cNvPr>
          <p:cNvSpPr/>
          <p:nvPr/>
        </p:nvSpPr>
        <p:spPr>
          <a:xfrm>
            <a:off x="0" y="0"/>
            <a:ext cx="12188952" cy="859536"/>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8" name="Title 16">
            <a:extLst>
              <a:ext uri="{FF2B5EF4-FFF2-40B4-BE49-F238E27FC236}">
                <a16:creationId xmlns:a16="http://schemas.microsoft.com/office/drawing/2014/main" id="{D6F4D51F-C2E3-5248-8AE9-E5E6CD3CE111}"/>
              </a:ext>
            </a:extLst>
          </p:cNvPr>
          <p:cNvSpPr txBox="1">
            <a:spLocks/>
          </p:cNvSpPr>
          <p:nvPr/>
        </p:nvSpPr>
        <p:spPr>
          <a:xfrm>
            <a:off x="0" y="0"/>
            <a:ext cx="12192000" cy="9328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rgbClr val="11284B"/>
                </a:solidFill>
                <a:latin typeface="Avenir Heavy" panose="02000503020000020003" pitchFamily="2" charset="0"/>
                <a:ea typeface="Helvetica Neue Medium" panose="02000503000000020004" pitchFamily="2" charset="0"/>
                <a:cs typeface="Helvetica Neue Medium" panose="02000503000000020004" pitchFamily="2" charset="0"/>
              </a:defRPr>
            </a:lvl1pPr>
          </a:lstStyle>
          <a:p>
            <a:pPr marL="180975"/>
            <a:r>
              <a:rPr lang="en-US" dirty="0">
                <a:solidFill>
                  <a:schemeClr val="bg1"/>
                </a:solidFill>
              </a:rPr>
              <a:t>Recommendations – Example Use Cases</a:t>
            </a:r>
            <a:endParaRPr lang="en-GB" dirty="0">
              <a:solidFill>
                <a:schemeClr val="bg1"/>
              </a:solidFill>
              <a:latin typeface="Avenir Heavy" panose="02000503020000020003"/>
            </a:endParaRPr>
          </a:p>
        </p:txBody>
      </p:sp>
      <p:pic>
        <p:nvPicPr>
          <p:cNvPr id="9" name="Picture 8"/>
          <p:cNvPicPr/>
          <p:nvPr/>
        </p:nvPicPr>
        <p:blipFill rotWithShape="1">
          <a:blip r:embed="rId3" cstate="email">
            <a:extLst>
              <a:ext uri="{28A0092B-C50C-407E-A947-70E740481C1C}">
                <a14:useLocalDpi xmlns:a14="http://schemas.microsoft.com/office/drawing/2010/main"/>
              </a:ext>
            </a:extLst>
          </a:blip>
          <a:srcRect/>
          <a:stretch/>
        </p:blipFill>
        <p:spPr bwMode="auto">
          <a:xfrm>
            <a:off x="172288" y="969406"/>
            <a:ext cx="3885992" cy="1592104"/>
          </a:xfrm>
          <a:prstGeom prst="rect">
            <a:avLst/>
          </a:prstGeom>
          <a:noFill/>
          <a:ln>
            <a:noFill/>
          </a:ln>
          <a:extLst>
            <a:ext uri="{53640926-AAD7-44D8-BBD7-CCE9431645EC}">
              <a14:shadowObscured xmlns:a14="http://schemas.microsoft.com/office/drawing/2010/main"/>
            </a:ext>
          </a:extLst>
        </p:spPr>
      </p:pic>
      <p:sp>
        <p:nvSpPr>
          <p:cNvPr id="5" name="TextBox 4"/>
          <p:cNvSpPr txBox="1"/>
          <p:nvPr/>
        </p:nvSpPr>
        <p:spPr>
          <a:xfrm>
            <a:off x="1003676" y="2591275"/>
            <a:ext cx="1701772" cy="307777"/>
          </a:xfrm>
          <a:prstGeom prst="rect">
            <a:avLst/>
          </a:prstGeom>
          <a:noFill/>
        </p:spPr>
        <p:txBody>
          <a:bodyPr wrap="square" rtlCol="0">
            <a:spAutoFit/>
          </a:bodyPr>
          <a:lstStyle/>
          <a:p>
            <a:r>
              <a:rPr lang="en-GB" altLang="zh-CN" sz="1400" dirty="0"/>
              <a:t>Robotic automation</a:t>
            </a:r>
            <a:endParaRPr lang="en-GB" sz="1400" dirty="0"/>
          </a:p>
        </p:txBody>
      </p:sp>
      <p:pic>
        <p:nvPicPr>
          <p:cNvPr id="10" name="Imagen 2"/>
          <p:cNvPicPr/>
          <p:nvPr/>
        </p:nvPicPr>
        <p:blipFill>
          <a:blip r:embed="rId4" cstate="print">
            <a:extLst>
              <a:ext uri="{28A0092B-C50C-407E-A947-70E740481C1C}">
                <a14:useLocalDpi xmlns:a14="http://schemas.microsoft.com/office/drawing/2010/main"/>
              </a:ext>
            </a:extLst>
          </a:blip>
          <a:srcRect/>
          <a:stretch>
            <a:fillRect/>
          </a:stretch>
        </p:blipFill>
        <p:spPr bwMode="auto">
          <a:xfrm>
            <a:off x="4283691" y="5056143"/>
            <a:ext cx="3791529" cy="1482138"/>
          </a:xfrm>
          <a:prstGeom prst="rect">
            <a:avLst/>
          </a:prstGeom>
          <a:noFill/>
          <a:ln>
            <a:noFill/>
          </a:ln>
        </p:spPr>
      </p:pic>
      <p:sp>
        <p:nvSpPr>
          <p:cNvPr id="11" name="TextBox 10"/>
          <p:cNvSpPr txBox="1"/>
          <p:nvPr/>
        </p:nvSpPr>
        <p:spPr>
          <a:xfrm>
            <a:off x="4697712" y="6575332"/>
            <a:ext cx="3202262" cy="307777"/>
          </a:xfrm>
          <a:prstGeom prst="rect">
            <a:avLst/>
          </a:prstGeom>
          <a:noFill/>
        </p:spPr>
        <p:txBody>
          <a:bodyPr wrap="square" rtlCol="0">
            <a:spAutoFit/>
          </a:bodyPr>
          <a:lstStyle/>
          <a:p>
            <a:r>
              <a:rPr lang="en-GB" altLang="zh-CN" sz="1400" dirty="0"/>
              <a:t>Early Earthquake Warning (EEW) system</a:t>
            </a:r>
            <a:endParaRPr lang="en-GB" sz="1400" dirty="0"/>
          </a:p>
        </p:txBody>
      </p:sp>
      <p:pic>
        <p:nvPicPr>
          <p:cNvPr id="12" name="Picture 11" descr="Diagram&#10;&#10;Description automatically generated"/>
          <p:cNvPicPr/>
          <p:nvPr/>
        </p:nvPicPr>
        <p:blipFill>
          <a:blip r:embed="rId5" cstate="email">
            <a:extLst>
              <a:ext uri="{28A0092B-C50C-407E-A947-70E740481C1C}">
                <a14:useLocalDpi xmlns:a14="http://schemas.microsoft.com/office/drawing/2010/main"/>
              </a:ext>
            </a:extLst>
          </a:blip>
          <a:stretch>
            <a:fillRect/>
          </a:stretch>
        </p:blipFill>
        <p:spPr>
          <a:xfrm>
            <a:off x="4706032" y="810283"/>
            <a:ext cx="3062448" cy="1939142"/>
          </a:xfrm>
          <a:prstGeom prst="rect">
            <a:avLst/>
          </a:prstGeom>
        </p:spPr>
      </p:pic>
      <p:sp>
        <p:nvSpPr>
          <p:cNvPr id="13" name="TextBox 12"/>
          <p:cNvSpPr txBox="1"/>
          <p:nvPr/>
        </p:nvSpPr>
        <p:spPr>
          <a:xfrm>
            <a:off x="3656863" y="2811955"/>
            <a:ext cx="4690210" cy="307777"/>
          </a:xfrm>
          <a:prstGeom prst="rect">
            <a:avLst/>
          </a:prstGeom>
          <a:noFill/>
        </p:spPr>
        <p:txBody>
          <a:bodyPr wrap="square" rtlCol="0">
            <a:spAutoFit/>
          </a:bodyPr>
          <a:lstStyle/>
          <a:p>
            <a:r>
              <a:rPr lang="en-GB" altLang="zh-CN" sz="1400" dirty="0"/>
              <a:t>Digital Twin: Condition Management and AR Support Scenario</a:t>
            </a:r>
            <a:endParaRPr lang="en-GB" sz="1400" dirty="0"/>
          </a:p>
        </p:txBody>
      </p:sp>
      <p:pic>
        <p:nvPicPr>
          <p:cNvPr id="15" name="Picture 14"/>
          <p:cNvPicPr/>
          <p:nvPr/>
        </p:nvPicPr>
        <p:blipFill rotWithShape="1">
          <a:blip r:embed="rId6" cstate="email">
            <a:extLst>
              <a:ext uri="{28A0092B-C50C-407E-A947-70E740481C1C}">
                <a14:useLocalDpi xmlns:a14="http://schemas.microsoft.com/office/drawing/2010/main"/>
              </a:ext>
            </a:extLst>
          </a:blip>
          <a:srcRect/>
          <a:stretch/>
        </p:blipFill>
        <p:spPr bwMode="auto">
          <a:xfrm>
            <a:off x="90631" y="3052180"/>
            <a:ext cx="4346950" cy="1509440"/>
          </a:xfrm>
          <a:prstGeom prst="rect">
            <a:avLst/>
          </a:prstGeom>
          <a:noFill/>
          <a:ln>
            <a:noFill/>
          </a:ln>
          <a:extLst>
            <a:ext uri="{53640926-AAD7-44D8-BBD7-CCE9431645EC}">
              <a14:shadowObscured xmlns:a14="http://schemas.microsoft.com/office/drawing/2010/main"/>
            </a:ext>
          </a:extLst>
        </p:spPr>
      </p:pic>
      <p:sp>
        <p:nvSpPr>
          <p:cNvPr id="16" name="TextBox 15"/>
          <p:cNvSpPr txBox="1"/>
          <p:nvPr/>
        </p:nvSpPr>
        <p:spPr>
          <a:xfrm>
            <a:off x="162094" y="4637194"/>
            <a:ext cx="3384937" cy="307777"/>
          </a:xfrm>
          <a:prstGeom prst="rect">
            <a:avLst/>
          </a:prstGeom>
          <a:noFill/>
        </p:spPr>
        <p:txBody>
          <a:bodyPr wrap="square" rtlCol="0">
            <a:spAutoFit/>
          </a:bodyPr>
          <a:lstStyle/>
          <a:p>
            <a:r>
              <a:rPr lang="fr-FR" altLang="zh-CN" sz="1400" dirty="0" err="1"/>
              <a:t>Critical</a:t>
            </a:r>
            <a:r>
              <a:rPr lang="fr-FR" altLang="zh-CN" sz="1400" dirty="0"/>
              <a:t> Infrastructure support applications</a:t>
            </a:r>
            <a:endParaRPr lang="en-GB" sz="1400" dirty="0"/>
          </a:p>
        </p:txBody>
      </p:sp>
      <p:sp>
        <p:nvSpPr>
          <p:cNvPr id="18" name="TextBox 17"/>
          <p:cNvSpPr txBox="1"/>
          <p:nvPr/>
        </p:nvSpPr>
        <p:spPr>
          <a:xfrm>
            <a:off x="4896946" y="4645295"/>
            <a:ext cx="2803794" cy="307777"/>
          </a:xfrm>
          <a:prstGeom prst="rect">
            <a:avLst/>
          </a:prstGeom>
          <a:noFill/>
        </p:spPr>
        <p:txBody>
          <a:bodyPr wrap="square" rtlCol="0">
            <a:spAutoFit/>
          </a:bodyPr>
          <a:lstStyle/>
          <a:p>
            <a:r>
              <a:rPr lang="zh-CN" altLang="zh-CN" sz="1400" dirty="0"/>
              <a:t> </a:t>
            </a:r>
            <a:r>
              <a:rPr lang="en-GB" altLang="zh-CN" sz="1400" dirty="0"/>
              <a:t>5G-enabled smart factory scenario</a:t>
            </a:r>
            <a:endParaRPr lang="en-GB" sz="1400" dirty="0"/>
          </a:p>
        </p:txBody>
      </p:sp>
      <p:pic>
        <p:nvPicPr>
          <p:cNvPr id="19" name="Picture 18"/>
          <p:cNvPicPr/>
          <p:nvPr/>
        </p:nvPicPr>
        <p:blipFill>
          <a:blip r:embed="rId7" cstate="email">
            <a:extLst>
              <a:ext uri="{28A0092B-C50C-407E-A947-70E740481C1C}">
                <a14:useLocalDpi xmlns:a14="http://schemas.microsoft.com/office/drawing/2010/main"/>
              </a:ext>
            </a:extLst>
          </a:blip>
          <a:stretch>
            <a:fillRect/>
          </a:stretch>
        </p:blipFill>
        <p:spPr>
          <a:xfrm>
            <a:off x="165303" y="4954321"/>
            <a:ext cx="3028963" cy="1685782"/>
          </a:xfrm>
          <a:prstGeom prst="rect">
            <a:avLst/>
          </a:prstGeom>
        </p:spPr>
      </p:pic>
      <p:pic>
        <p:nvPicPr>
          <p:cNvPr id="20" name="Picture 19"/>
          <p:cNvPicPr/>
          <p:nvPr/>
        </p:nvPicPr>
        <p:blipFill>
          <a:blip r:embed="rId8" cstate="email">
            <a:extLst>
              <a:ext uri="{28A0092B-C50C-407E-A947-70E740481C1C}">
                <a14:useLocalDpi xmlns:a14="http://schemas.microsoft.com/office/drawing/2010/main"/>
              </a:ext>
            </a:extLst>
          </a:blip>
          <a:srcRect/>
          <a:stretch>
            <a:fillRect/>
          </a:stretch>
        </p:blipFill>
        <p:spPr bwMode="auto">
          <a:xfrm>
            <a:off x="4520548" y="3119732"/>
            <a:ext cx="3653208" cy="1559951"/>
          </a:xfrm>
          <a:prstGeom prst="rect">
            <a:avLst/>
          </a:prstGeom>
          <a:noFill/>
        </p:spPr>
      </p:pic>
      <p:sp>
        <p:nvSpPr>
          <p:cNvPr id="21" name="TextBox 20"/>
          <p:cNvSpPr txBox="1"/>
          <p:nvPr/>
        </p:nvSpPr>
        <p:spPr>
          <a:xfrm>
            <a:off x="159629" y="6585161"/>
            <a:ext cx="3389867" cy="307777"/>
          </a:xfrm>
          <a:prstGeom prst="rect">
            <a:avLst/>
          </a:prstGeom>
          <a:noFill/>
        </p:spPr>
        <p:txBody>
          <a:bodyPr wrap="square" rtlCol="0">
            <a:spAutoFit/>
          </a:bodyPr>
          <a:lstStyle/>
          <a:p>
            <a:r>
              <a:rPr lang="zh-CN" altLang="zh-CN" sz="1400" dirty="0"/>
              <a:t> </a:t>
            </a:r>
            <a:r>
              <a:rPr lang="en-GB" altLang="zh-CN" sz="1400" dirty="0"/>
              <a:t>5G Applied to industrial production systems</a:t>
            </a:r>
            <a:endParaRPr lang="en-GB" sz="1400" dirty="0"/>
          </a:p>
        </p:txBody>
      </p:sp>
      <p:grpSp>
        <p:nvGrpSpPr>
          <p:cNvPr id="17" name="Group 16"/>
          <p:cNvGrpSpPr/>
          <p:nvPr/>
        </p:nvGrpSpPr>
        <p:grpSpPr>
          <a:xfrm>
            <a:off x="8619907" y="3425355"/>
            <a:ext cx="3426114" cy="3442697"/>
            <a:chOff x="2906509" y="476226"/>
            <a:chExt cx="5927719" cy="4124250"/>
          </a:xfrm>
        </p:grpSpPr>
        <p:pic>
          <p:nvPicPr>
            <p:cNvPr id="22" name="Picture 21"/>
            <p:cNvPicPr>
              <a:picLocks noChangeAspect="1"/>
            </p:cNvPicPr>
            <p:nvPr/>
          </p:nvPicPr>
          <p:blipFill>
            <a:blip r:embed="rId9"/>
            <a:stretch>
              <a:fillRect/>
            </a:stretch>
          </p:blipFill>
          <p:spPr>
            <a:xfrm>
              <a:off x="2906509" y="476226"/>
              <a:ext cx="5927719" cy="4124250"/>
            </a:xfrm>
            <a:prstGeom prst="rect">
              <a:avLst/>
            </a:prstGeom>
          </p:spPr>
        </p:pic>
        <p:sp>
          <p:nvSpPr>
            <p:cNvPr id="23" name="Rectangle 22"/>
            <p:cNvSpPr/>
            <p:nvPr/>
          </p:nvSpPr>
          <p:spPr>
            <a:xfrm>
              <a:off x="8585860" y="476226"/>
              <a:ext cx="248368" cy="1067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flipH="1">
              <a:off x="8585860" y="1792406"/>
              <a:ext cx="198118" cy="28080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 name="Picture 3"/>
          <p:cNvPicPr>
            <a:picLocks noChangeAspect="1"/>
          </p:cNvPicPr>
          <p:nvPr/>
        </p:nvPicPr>
        <p:blipFill>
          <a:blip r:embed="rId10"/>
          <a:stretch>
            <a:fillRect/>
          </a:stretch>
        </p:blipFill>
        <p:spPr>
          <a:xfrm>
            <a:off x="10049328" y="-10052"/>
            <a:ext cx="2142672" cy="3384546"/>
          </a:xfrm>
          <a:prstGeom prst="rect">
            <a:avLst/>
          </a:prstGeom>
        </p:spPr>
      </p:pic>
    </p:spTree>
    <p:extLst>
      <p:ext uri="{BB962C8B-B14F-4D97-AF65-F5344CB8AC3E}">
        <p14:creationId xmlns:p14="http://schemas.microsoft.com/office/powerpoint/2010/main" val="2574850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1D22BFE7-5CD4-274D-BB9F-DCC25252EFEE}"/>
              </a:ext>
            </a:extLst>
          </p:cNvPr>
          <p:cNvSpPr/>
          <p:nvPr/>
        </p:nvSpPr>
        <p:spPr>
          <a:xfrm>
            <a:off x="0" y="0"/>
            <a:ext cx="12188952" cy="859536"/>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8" name="Title 16">
            <a:extLst>
              <a:ext uri="{FF2B5EF4-FFF2-40B4-BE49-F238E27FC236}">
                <a16:creationId xmlns:a16="http://schemas.microsoft.com/office/drawing/2014/main" id="{D6F4D51F-C2E3-5248-8AE9-E5E6CD3CE111}"/>
              </a:ext>
            </a:extLst>
          </p:cNvPr>
          <p:cNvSpPr txBox="1">
            <a:spLocks/>
          </p:cNvSpPr>
          <p:nvPr/>
        </p:nvSpPr>
        <p:spPr>
          <a:xfrm>
            <a:off x="0" y="0"/>
            <a:ext cx="12192000" cy="93287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b="1" i="0" kern="1200">
                <a:solidFill>
                  <a:srgbClr val="11284B"/>
                </a:solidFill>
                <a:latin typeface="Avenir Heavy" panose="02000503020000020003" pitchFamily="2" charset="0"/>
                <a:ea typeface="Helvetica Neue Medium" panose="02000503000000020004" pitchFamily="2" charset="0"/>
                <a:cs typeface="Helvetica Neue Medium" panose="02000503000000020004" pitchFamily="2" charset="0"/>
              </a:defRPr>
            </a:lvl1pPr>
          </a:lstStyle>
          <a:p>
            <a:pPr marL="180975"/>
            <a:r>
              <a:rPr lang="en-US" dirty="0">
                <a:solidFill>
                  <a:schemeClr val="bg1"/>
                </a:solidFill>
              </a:rPr>
              <a:t>Recommendations – Reference requirements values</a:t>
            </a:r>
            <a:endParaRPr lang="en-GB" dirty="0">
              <a:solidFill>
                <a:schemeClr val="bg1"/>
              </a:solidFill>
              <a:latin typeface="Avenir Heavy" panose="02000503020000020003"/>
            </a:endParaRPr>
          </a:p>
        </p:txBody>
      </p:sp>
      <p:pic>
        <p:nvPicPr>
          <p:cNvPr id="2" name="Picture 1"/>
          <p:cNvPicPr>
            <a:picLocks noChangeAspect="1"/>
          </p:cNvPicPr>
          <p:nvPr/>
        </p:nvPicPr>
        <p:blipFill>
          <a:blip r:embed="rId3"/>
          <a:stretch>
            <a:fillRect/>
          </a:stretch>
        </p:blipFill>
        <p:spPr>
          <a:xfrm>
            <a:off x="2805257" y="2678555"/>
            <a:ext cx="6578437" cy="3426929"/>
          </a:xfrm>
          <a:prstGeom prst="rect">
            <a:avLst/>
          </a:prstGeom>
        </p:spPr>
      </p:pic>
      <p:sp>
        <p:nvSpPr>
          <p:cNvPr id="5" name="object 6">
            <a:extLst>
              <a:ext uri="{FF2B5EF4-FFF2-40B4-BE49-F238E27FC236}">
                <a16:creationId xmlns:a16="http://schemas.microsoft.com/office/drawing/2014/main" id="{92C6885B-F387-B342-92A0-5BAC8FA22EDC}"/>
              </a:ext>
            </a:extLst>
          </p:cNvPr>
          <p:cNvSpPr txBox="1">
            <a:spLocks/>
          </p:cNvSpPr>
          <p:nvPr/>
        </p:nvSpPr>
        <p:spPr>
          <a:xfrm>
            <a:off x="106712" y="932873"/>
            <a:ext cx="11757909" cy="1745682"/>
          </a:xfrm>
          <a:prstGeom prst="rect">
            <a:avLst/>
          </a:prstGeom>
          <a:ln>
            <a:noFill/>
          </a:ln>
        </p:spPr>
        <p:style>
          <a:lnRef idx="2">
            <a:schemeClr val="accent1"/>
          </a:lnRef>
          <a:fillRef idx="1">
            <a:schemeClr val="lt1"/>
          </a:fillRef>
          <a:effectRef idx="0">
            <a:schemeClr val="accent1"/>
          </a:effectRef>
          <a:fontRef idx="minor">
            <a:schemeClr val="dk1"/>
          </a:fontRef>
        </p:style>
        <p:txBody>
          <a:bodyPr vert="horz" wrap="square" lIns="0" tIns="52399"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297267" indent="-285750" algn="just">
              <a:lnSpc>
                <a:spcPct val="100000"/>
              </a:lnSpc>
              <a:spcBef>
                <a:spcPts val="0"/>
              </a:spcBef>
              <a:spcAft>
                <a:spcPts val="1200"/>
              </a:spcAft>
              <a:tabLst>
                <a:tab pos="194051" algn="l"/>
              </a:tabLst>
            </a:pPr>
            <a:r>
              <a:rPr lang="en-US" altLang="zh-CN" sz="2000" dirty="0">
                <a:latin typeface="Avenir Light" panose="020B0402020203020204" pitchFamily="34" charset="77"/>
              </a:rPr>
              <a:t>Key conclusion:</a:t>
            </a:r>
          </a:p>
          <a:p>
            <a:pPr marL="754467" lvl="1" indent="-285750" algn="just">
              <a:lnSpc>
                <a:spcPct val="100000"/>
              </a:lnSpc>
              <a:spcBef>
                <a:spcPts val="0"/>
              </a:spcBef>
              <a:spcAft>
                <a:spcPts val="1200"/>
              </a:spcAft>
              <a:buFont typeface="Wingdings" panose="05000000000000000000" pitchFamily="2" charset="2"/>
              <a:buChar char="ü"/>
              <a:tabLst>
                <a:tab pos="194051" algn="l"/>
              </a:tabLst>
            </a:pPr>
            <a:r>
              <a:rPr lang="en-US" altLang="zh-CN" sz="1800" dirty="0" err="1">
                <a:latin typeface="Avenir Light" panose="020B0402020203020204" pitchFamily="34" charset="77"/>
              </a:rPr>
              <a:t>Analysing</a:t>
            </a:r>
            <a:r>
              <a:rPr lang="en-US" altLang="zh-CN" sz="1800" dirty="0">
                <a:latin typeface="Avenir Light" panose="020B0402020203020204" pitchFamily="34" charset="77"/>
              </a:rPr>
              <a:t> requirements derived from presented use cases, it can be concluded that the requirements listed in </a:t>
            </a:r>
            <a:r>
              <a:rPr lang="en-US" altLang="zh-CN" sz="1800" dirty="0">
                <a:latin typeface="Avenir Light" panose="020B0402020203020204" pitchFamily="34" charset="77"/>
                <a:hlinkClick r:id="rId4"/>
              </a:rPr>
              <a:t>NetWorld Europe SRIA</a:t>
            </a:r>
            <a:r>
              <a:rPr lang="en-US" altLang="zh-CN" sz="1800" dirty="0">
                <a:latin typeface="Avenir Light" panose="020B0402020203020204" pitchFamily="34" charset="77"/>
              </a:rPr>
              <a:t> report, cover needs that each of these use cases impose on the underlying 5G and Beyond 5G infrastructure</a:t>
            </a:r>
          </a:p>
          <a:p>
            <a:pPr marL="11517" indent="0" algn="just">
              <a:lnSpc>
                <a:spcPct val="100000"/>
              </a:lnSpc>
              <a:spcBef>
                <a:spcPts val="0"/>
              </a:spcBef>
              <a:spcAft>
                <a:spcPts val="1200"/>
              </a:spcAft>
              <a:buNone/>
              <a:tabLst>
                <a:tab pos="194051" algn="l"/>
              </a:tabLst>
            </a:pPr>
            <a:endParaRPr lang="en-US" sz="1600" spc="-59" dirty="0">
              <a:solidFill>
                <a:srgbClr val="416477"/>
              </a:solidFill>
              <a:latin typeface="Avenir Light" panose="020B0402020203020204" pitchFamily="34" charset="77"/>
            </a:endParaRPr>
          </a:p>
        </p:txBody>
      </p:sp>
      <p:sp>
        <p:nvSpPr>
          <p:cNvPr id="6" name="TextBox 5"/>
          <p:cNvSpPr txBox="1"/>
          <p:nvPr/>
        </p:nvSpPr>
        <p:spPr>
          <a:xfrm>
            <a:off x="2207386" y="6229661"/>
            <a:ext cx="9984614" cy="523220"/>
          </a:xfrm>
          <a:prstGeom prst="rect">
            <a:avLst/>
          </a:prstGeom>
          <a:noFill/>
        </p:spPr>
        <p:txBody>
          <a:bodyPr wrap="square" rtlCol="0">
            <a:spAutoFit/>
          </a:bodyPr>
          <a:lstStyle/>
          <a:p>
            <a:r>
              <a:rPr lang="en-US" altLang="zh-CN" sz="1400" i="1" dirty="0">
                <a:latin typeface="Avenir Light" panose="020B0402020203020204" pitchFamily="34" charset="77"/>
              </a:rPr>
              <a:t>Source </a:t>
            </a:r>
            <a:r>
              <a:rPr lang="en-US" altLang="zh-CN" sz="1400" i="1" dirty="0">
                <a:latin typeface="Avenir Light" panose="020B0402020203020204" pitchFamily="34" charset="77"/>
                <a:hlinkClick r:id="rId4"/>
              </a:rPr>
              <a:t>NetWorld Europe SRIA</a:t>
            </a:r>
            <a:r>
              <a:rPr lang="en-US" altLang="zh-CN" sz="1400" i="1" dirty="0">
                <a:latin typeface="Avenir Light" panose="020B0402020203020204" pitchFamily="34" charset="77"/>
              </a:rPr>
              <a:t>: Selected KPIs Forecast for Terrestrial Radio Communications during the short, medium, and long -term evolution of 5G NR</a:t>
            </a:r>
            <a:endParaRPr lang="en-GB" sz="1400" i="1" dirty="0">
              <a:latin typeface="Avenir Light" panose="020B0402020203020204" pitchFamily="34" charset="77"/>
            </a:endParaRPr>
          </a:p>
        </p:txBody>
      </p:sp>
    </p:spTree>
    <p:extLst>
      <p:ext uri="{BB962C8B-B14F-4D97-AF65-F5344CB8AC3E}">
        <p14:creationId xmlns:p14="http://schemas.microsoft.com/office/powerpoint/2010/main" val="20895299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1D22BFE7-5CD4-274D-BB9F-DCC25252EFEE}"/>
              </a:ext>
            </a:extLst>
          </p:cNvPr>
          <p:cNvSpPr/>
          <p:nvPr/>
        </p:nvSpPr>
        <p:spPr>
          <a:xfrm>
            <a:off x="0" y="0"/>
            <a:ext cx="12188952" cy="859536"/>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8" name="Title 16">
            <a:extLst>
              <a:ext uri="{FF2B5EF4-FFF2-40B4-BE49-F238E27FC236}">
                <a16:creationId xmlns:a16="http://schemas.microsoft.com/office/drawing/2014/main" id="{D6F4D51F-C2E3-5248-8AE9-E5E6CD3CE111}"/>
              </a:ext>
            </a:extLst>
          </p:cNvPr>
          <p:cNvSpPr txBox="1">
            <a:spLocks/>
          </p:cNvSpPr>
          <p:nvPr/>
        </p:nvSpPr>
        <p:spPr>
          <a:xfrm>
            <a:off x="0" y="0"/>
            <a:ext cx="12192000" cy="93287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b="1" i="0" kern="1200">
                <a:solidFill>
                  <a:srgbClr val="11284B"/>
                </a:solidFill>
                <a:latin typeface="Avenir Heavy" panose="02000503020000020003" pitchFamily="2" charset="0"/>
                <a:ea typeface="Helvetica Neue Medium" panose="02000503000000020004" pitchFamily="2" charset="0"/>
                <a:cs typeface="Helvetica Neue Medium" panose="02000503000000020004" pitchFamily="2" charset="0"/>
              </a:defRPr>
            </a:lvl1pPr>
          </a:lstStyle>
          <a:p>
            <a:pPr marL="180975"/>
            <a:r>
              <a:rPr lang="en-US" dirty="0">
                <a:solidFill>
                  <a:schemeClr val="bg1"/>
                </a:solidFill>
              </a:rPr>
              <a:t>Recommendations – Example Derived Requirements</a:t>
            </a:r>
            <a:endParaRPr lang="en-GB" dirty="0">
              <a:solidFill>
                <a:schemeClr val="bg1"/>
              </a:solidFill>
              <a:latin typeface="Avenir Heavy" panose="02000503020000020003"/>
            </a:endParaRPr>
          </a:p>
        </p:txBody>
      </p:sp>
      <p:pic>
        <p:nvPicPr>
          <p:cNvPr id="9" name="Picture 8"/>
          <p:cNvPicPr>
            <a:picLocks noChangeAspect="1"/>
          </p:cNvPicPr>
          <p:nvPr/>
        </p:nvPicPr>
        <p:blipFill>
          <a:blip r:embed="rId3"/>
          <a:stretch>
            <a:fillRect/>
          </a:stretch>
        </p:blipFill>
        <p:spPr>
          <a:xfrm>
            <a:off x="59375" y="1282535"/>
            <a:ext cx="5953718" cy="4202364"/>
          </a:xfrm>
          <a:prstGeom prst="rect">
            <a:avLst/>
          </a:prstGeom>
        </p:spPr>
      </p:pic>
      <p:sp>
        <p:nvSpPr>
          <p:cNvPr id="10" name="TextBox 9"/>
          <p:cNvSpPr txBox="1"/>
          <p:nvPr/>
        </p:nvSpPr>
        <p:spPr>
          <a:xfrm>
            <a:off x="179302" y="953815"/>
            <a:ext cx="5252233" cy="307777"/>
          </a:xfrm>
          <a:prstGeom prst="rect">
            <a:avLst/>
          </a:prstGeom>
          <a:noFill/>
        </p:spPr>
        <p:txBody>
          <a:bodyPr wrap="square" rtlCol="0">
            <a:spAutoFit/>
          </a:bodyPr>
          <a:lstStyle/>
          <a:p>
            <a:r>
              <a:rPr lang="en-US" altLang="zh-CN" sz="1400" b="1" i="1" dirty="0">
                <a:solidFill>
                  <a:srgbClr val="416477"/>
                </a:solidFill>
                <a:latin typeface="Avenir Light" panose="020B0402020203020204" pitchFamily="34" charset="77"/>
              </a:rPr>
              <a:t>Use case: Factory of the Future (Section 2.7) – Source 5G-ACIA</a:t>
            </a:r>
            <a:endParaRPr lang="en-GB" sz="1400" b="1" i="1" dirty="0">
              <a:solidFill>
                <a:srgbClr val="416477"/>
              </a:solidFill>
              <a:latin typeface="Avenir Light" panose="020B0402020203020204" pitchFamily="34" charset="77"/>
            </a:endParaRPr>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95386" y="1669220"/>
            <a:ext cx="4938474" cy="1800410"/>
          </a:xfrm>
          <a:prstGeom prst="rect">
            <a:avLst/>
          </a:prstGeom>
        </p:spPr>
      </p:pic>
      <p:sp>
        <p:nvSpPr>
          <p:cNvPr id="11" name="TextBox 10"/>
          <p:cNvSpPr txBox="1"/>
          <p:nvPr/>
        </p:nvSpPr>
        <p:spPr>
          <a:xfrm>
            <a:off x="6310365" y="947588"/>
            <a:ext cx="5448796" cy="523220"/>
          </a:xfrm>
          <a:prstGeom prst="rect">
            <a:avLst/>
          </a:prstGeom>
          <a:noFill/>
        </p:spPr>
        <p:txBody>
          <a:bodyPr wrap="square" rtlCol="0">
            <a:spAutoFit/>
          </a:bodyPr>
          <a:lstStyle/>
          <a:p>
            <a:r>
              <a:rPr lang="en-US" altLang="zh-CN" sz="1400" b="1" i="1" dirty="0">
                <a:solidFill>
                  <a:srgbClr val="416477"/>
                </a:solidFill>
                <a:latin typeface="Avenir Light" panose="020B0402020203020204" pitchFamily="34" charset="77"/>
              </a:rPr>
              <a:t>Use case: Smart City Edge and Lamppost IoT deployment (Section 2.4) – Radio specific requirements</a:t>
            </a:r>
            <a:endParaRPr lang="en-GB" sz="1400" b="1" i="1" dirty="0">
              <a:solidFill>
                <a:srgbClr val="416477"/>
              </a:solidFill>
              <a:latin typeface="Avenir Light" panose="020B0402020203020204" pitchFamily="34" charset="77"/>
            </a:endParaRPr>
          </a:p>
        </p:txBody>
      </p:sp>
      <p:pic>
        <p:nvPicPr>
          <p:cNvPr id="4" name="Picture 3"/>
          <p:cNvPicPr>
            <a:picLocks noChangeAspect="1"/>
          </p:cNvPicPr>
          <p:nvPr/>
        </p:nvPicPr>
        <p:blipFill>
          <a:blip r:embed="rId5"/>
          <a:stretch>
            <a:fillRect/>
          </a:stretch>
        </p:blipFill>
        <p:spPr>
          <a:xfrm>
            <a:off x="6695386" y="4179655"/>
            <a:ext cx="4964100" cy="2018250"/>
          </a:xfrm>
          <a:prstGeom prst="rect">
            <a:avLst/>
          </a:prstGeom>
        </p:spPr>
      </p:pic>
      <p:sp>
        <p:nvSpPr>
          <p:cNvPr id="13" name="TextBox 12">
            <a:extLst>
              <a:ext uri="{FF2B5EF4-FFF2-40B4-BE49-F238E27FC236}">
                <a16:creationId xmlns:a16="http://schemas.microsoft.com/office/drawing/2014/main" id="{229DA530-914A-294D-8A44-E8ACCC255191}"/>
              </a:ext>
            </a:extLst>
          </p:cNvPr>
          <p:cNvSpPr txBox="1"/>
          <p:nvPr/>
        </p:nvSpPr>
        <p:spPr>
          <a:xfrm>
            <a:off x="6310365" y="3641720"/>
            <a:ext cx="5448796" cy="523220"/>
          </a:xfrm>
          <a:prstGeom prst="rect">
            <a:avLst/>
          </a:prstGeom>
          <a:noFill/>
        </p:spPr>
        <p:txBody>
          <a:bodyPr wrap="square" rtlCol="0">
            <a:spAutoFit/>
          </a:bodyPr>
          <a:lstStyle/>
          <a:p>
            <a:r>
              <a:rPr lang="en-US" altLang="zh-CN" sz="1400" b="1" i="1" dirty="0">
                <a:solidFill>
                  <a:srgbClr val="416477"/>
                </a:solidFill>
                <a:latin typeface="Avenir Light" panose="020B0402020203020204" pitchFamily="34" charset="77"/>
              </a:rPr>
              <a:t>Use case: Smart City Edge and Lamppost IoT deployment (Section 2.4) – Other requirements</a:t>
            </a:r>
            <a:endParaRPr lang="en-GB" sz="1400" b="1" i="1" dirty="0">
              <a:solidFill>
                <a:srgbClr val="416477"/>
              </a:solidFill>
              <a:latin typeface="Avenir Light" panose="020B0402020203020204" pitchFamily="34" charset="77"/>
            </a:endParaRPr>
          </a:p>
        </p:txBody>
      </p:sp>
    </p:spTree>
    <p:extLst>
      <p:ext uri="{BB962C8B-B14F-4D97-AF65-F5344CB8AC3E}">
        <p14:creationId xmlns:p14="http://schemas.microsoft.com/office/powerpoint/2010/main" val="8918275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1D22BFE7-5CD4-274D-BB9F-DCC25252EFEE}"/>
              </a:ext>
            </a:extLst>
          </p:cNvPr>
          <p:cNvSpPr/>
          <p:nvPr/>
        </p:nvSpPr>
        <p:spPr>
          <a:xfrm>
            <a:off x="0" y="0"/>
            <a:ext cx="12188952" cy="859536"/>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8" name="Title 16">
            <a:extLst>
              <a:ext uri="{FF2B5EF4-FFF2-40B4-BE49-F238E27FC236}">
                <a16:creationId xmlns:a16="http://schemas.microsoft.com/office/drawing/2014/main" id="{D6F4D51F-C2E3-5248-8AE9-E5E6CD3CE111}"/>
              </a:ext>
            </a:extLst>
          </p:cNvPr>
          <p:cNvSpPr txBox="1">
            <a:spLocks/>
          </p:cNvSpPr>
          <p:nvPr/>
        </p:nvSpPr>
        <p:spPr>
          <a:xfrm>
            <a:off x="0" y="0"/>
            <a:ext cx="12192000" cy="93287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b="1" i="0" kern="1200">
                <a:solidFill>
                  <a:srgbClr val="11284B"/>
                </a:solidFill>
                <a:latin typeface="Avenir Heavy" panose="02000503020000020003" pitchFamily="2" charset="0"/>
                <a:ea typeface="Helvetica Neue Medium" panose="02000503000000020004" pitchFamily="2" charset="0"/>
                <a:cs typeface="Helvetica Neue Medium" panose="02000503000000020004" pitchFamily="2" charset="0"/>
              </a:defRPr>
            </a:lvl1pPr>
          </a:lstStyle>
          <a:p>
            <a:pPr marL="180975"/>
            <a:r>
              <a:rPr lang="en-US" dirty="0">
                <a:solidFill>
                  <a:schemeClr val="bg1"/>
                </a:solidFill>
              </a:rPr>
              <a:t>Recommendations – Example Derived Requirements</a:t>
            </a:r>
            <a:endParaRPr lang="en-GB" dirty="0">
              <a:solidFill>
                <a:schemeClr val="bg1"/>
              </a:solidFill>
              <a:latin typeface="Avenir Heavy" panose="02000503020000020003"/>
            </a:endParaRPr>
          </a:p>
        </p:txBody>
      </p:sp>
      <p:sp>
        <p:nvSpPr>
          <p:cNvPr id="10" name="TextBox 9"/>
          <p:cNvSpPr txBox="1"/>
          <p:nvPr/>
        </p:nvSpPr>
        <p:spPr>
          <a:xfrm>
            <a:off x="228064" y="1053044"/>
            <a:ext cx="11732821" cy="523220"/>
          </a:xfrm>
          <a:prstGeom prst="rect">
            <a:avLst/>
          </a:prstGeom>
          <a:noFill/>
        </p:spPr>
        <p:txBody>
          <a:bodyPr wrap="square" rtlCol="0">
            <a:spAutoFit/>
          </a:bodyPr>
          <a:lstStyle/>
          <a:p>
            <a:r>
              <a:rPr lang="en-US" altLang="zh-CN" sz="1400" b="1" i="1" dirty="0">
                <a:solidFill>
                  <a:srgbClr val="416477"/>
                </a:solidFill>
                <a:latin typeface="Avenir Light" panose="020B0402020203020204" pitchFamily="34" charset="77"/>
              </a:rPr>
              <a:t>Use case: Quality of service assurance-related requirements and framework for virtual reality delivery using mobile edge computing supported by IMT-2020 (Section 2.2) -  RTT, Bandwidth and Packet Loss for Weak-interaction VR, copied from ITU-T SG13 Y.3109</a:t>
            </a:r>
            <a:endParaRPr lang="en-GB" sz="1400" b="1" i="1" dirty="0">
              <a:solidFill>
                <a:srgbClr val="416477"/>
              </a:solidFill>
              <a:latin typeface="Avenir Light" panose="020B0402020203020204" pitchFamily="34" charset="77"/>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59561" y="1961589"/>
            <a:ext cx="7744184" cy="1161191"/>
          </a:xfrm>
          <a:prstGeom prst="rect">
            <a:avLst/>
          </a:prstGeom>
        </p:spPr>
      </p:pic>
      <p:pic>
        <p:nvPicPr>
          <p:cNvPr id="5" name="Picture 4"/>
          <p:cNvPicPr>
            <a:picLocks noChangeAspect="1"/>
          </p:cNvPicPr>
          <p:nvPr/>
        </p:nvPicPr>
        <p:blipFill>
          <a:blip r:embed="rId4"/>
          <a:stretch>
            <a:fillRect/>
          </a:stretch>
        </p:blipFill>
        <p:spPr>
          <a:xfrm>
            <a:off x="2059561" y="4210542"/>
            <a:ext cx="7744183" cy="1160130"/>
          </a:xfrm>
          <a:prstGeom prst="rect">
            <a:avLst/>
          </a:prstGeom>
        </p:spPr>
      </p:pic>
      <p:sp>
        <p:nvSpPr>
          <p:cNvPr id="13" name="TextBox 12"/>
          <p:cNvSpPr txBox="1"/>
          <p:nvPr/>
        </p:nvSpPr>
        <p:spPr>
          <a:xfrm>
            <a:off x="228065" y="3310961"/>
            <a:ext cx="11732821" cy="523220"/>
          </a:xfrm>
          <a:prstGeom prst="rect">
            <a:avLst/>
          </a:prstGeom>
          <a:noFill/>
        </p:spPr>
        <p:txBody>
          <a:bodyPr wrap="square" rtlCol="0">
            <a:spAutoFit/>
          </a:bodyPr>
          <a:lstStyle/>
          <a:p>
            <a:r>
              <a:rPr lang="en-US" altLang="zh-CN" sz="1400" b="1" i="1" dirty="0">
                <a:solidFill>
                  <a:srgbClr val="416477"/>
                </a:solidFill>
                <a:latin typeface="Avenir Light" panose="020B0402020203020204" pitchFamily="34" charset="77"/>
              </a:rPr>
              <a:t>Use case: Quality of service assurance-related requirements and framework for virtual reality delivery using mobile edge computing supported by IMT-2020RTT (Section 2.2) - RTT, Bandwidth and Packet Loss for Strong-interaction VR, copied form ITU-T SG13 Y.3109</a:t>
            </a:r>
            <a:endParaRPr lang="en-GB" sz="1400" b="1" i="1" dirty="0">
              <a:solidFill>
                <a:srgbClr val="416477"/>
              </a:solidFill>
              <a:latin typeface="Avenir Light" panose="020B0402020203020204" pitchFamily="34" charset="77"/>
            </a:endParaRPr>
          </a:p>
        </p:txBody>
      </p:sp>
      <p:sp>
        <p:nvSpPr>
          <p:cNvPr id="9" name="TextBox 8"/>
          <p:cNvSpPr txBox="1"/>
          <p:nvPr/>
        </p:nvSpPr>
        <p:spPr>
          <a:xfrm>
            <a:off x="228065" y="5329324"/>
            <a:ext cx="11732821" cy="830997"/>
          </a:xfrm>
          <a:prstGeom prst="rect">
            <a:avLst/>
          </a:prstGeom>
          <a:noFill/>
        </p:spPr>
        <p:txBody>
          <a:bodyPr wrap="square" rtlCol="0">
            <a:spAutoFit/>
          </a:bodyPr>
          <a:lstStyle/>
          <a:p>
            <a:r>
              <a:rPr lang="en-US" altLang="zh-CN" sz="1200" b="1" i="1" dirty="0">
                <a:solidFill>
                  <a:srgbClr val="416477"/>
                </a:solidFill>
                <a:latin typeface="Avenir Light" panose="020B0402020203020204" pitchFamily="34" charset="77"/>
              </a:rPr>
              <a:t>Note: </a:t>
            </a:r>
          </a:p>
          <a:p>
            <a:pPr marL="285750" indent="-285750">
              <a:buFont typeface="Arial" panose="020B0604020202020204" pitchFamily="34" charset="0"/>
              <a:buChar char="•"/>
            </a:pPr>
            <a:r>
              <a:rPr lang="en-US" altLang="zh-CN" sz="1200" b="1" i="1" dirty="0">
                <a:solidFill>
                  <a:srgbClr val="416477"/>
                </a:solidFill>
                <a:latin typeface="Avenir Light" panose="020B0402020203020204" pitchFamily="34" charset="77"/>
              </a:rPr>
              <a:t>weak interaction: users can explore the scene by turning their head; however, they do not interact with the objects present in the scene. (VR theatre)</a:t>
            </a:r>
          </a:p>
          <a:p>
            <a:pPr marL="285750" indent="-285750">
              <a:buFont typeface="Arial" panose="020B0604020202020204" pitchFamily="34" charset="0"/>
              <a:buChar char="•"/>
            </a:pPr>
            <a:r>
              <a:rPr lang="en-US" altLang="zh-CN" sz="1200" b="1" i="1" dirty="0">
                <a:solidFill>
                  <a:srgbClr val="416477"/>
                </a:solidFill>
                <a:latin typeface="Avenir Light" panose="020B0402020203020204" pitchFamily="34" charset="77"/>
              </a:rPr>
              <a:t>strong-interaction :users can interact with these virtual environments through interactive entities (e.g., controllers) in addition to HMD  (Head Mounted Display) head tracking (VR gaming)</a:t>
            </a:r>
            <a:endParaRPr lang="en-GB" sz="1200" b="1" i="1" dirty="0">
              <a:solidFill>
                <a:srgbClr val="416477"/>
              </a:solidFill>
              <a:latin typeface="Avenir Light" panose="020B0402020203020204" pitchFamily="34" charset="77"/>
            </a:endParaRPr>
          </a:p>
        </p:txBody>
      </p:sp>
    </p:spTree>
    <p:extLst>
      <p:ext uri="{BB962C8B-B14F-4D97-AF65-F5344CB8AC3E}">
        <p14:creationId xmlns:p14="http://schemas.microsoft.com/office/powerpoint/2010/main" val="10472934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38222" y="790279"/>
            <a:ext cx="10951723" cy="5277442"/>
          </a:xfrm>
        </p:spPr>
        <p:txBody>
          <a:bodyPr>
            <a:noAutofit/>
          </a:bodyPr>
          <a:lstStyle/>
          <a:p>
            <a:pPr marL="0" indent="0" algn="just">
              <a:lnSpc>
                <a:spcPct val="100000"/>
              </a:lnSpc>
              <a:spcBef>
                <a:spcPts val="0"/>
              </a:spcBef>
              <a:spcAft>
                <a:spcPts val="600"/>
              </a:spcAft>
              <a:buNone/>
            </a:pPr>
            <a:endParaRPr lang="en-GB" sz="1600" b="1" dirty="0"/>
          </a:p>
          <a:p>
            <a:pPr marL="0" indent="0" algn="just">
              <a:lnSpc>
                <a:spcPct val="100000"/>
              </a:lnSpc>
              <a:spcBef>
                <a:spcPts val="0"/>
              </a:spcBef>
              <a:spcAft>
                <a:spcPts val="600"/>
              </a:spcAft>
              <a:buNone/>
            </a:pPr>
            <a:endParaRPr lang="en-GB" sz="1200" dirty="0"/>
          </a:p>
          <a:p>
            <a:pPr algn="just">
              <a:lnSpc>
                <a:spcPct val="100000"/>
              </a:lnSpc>
              <a:spcBef>
                <a:spcPts val="0"/>
              </a:spcBef>
              <a:spcAft>
                <a:spcPts val="600"/>
              </a:spcAft>
            </a:pPr>
            <a:endParaRPr lang="en-US" sz="1600" dirty="0"/>
          </a:p>
          <a:p>
            <a:pPr>
              <a:spcBef>
                <a:spcPts val="0"/>
              </a:spcBef>
              <a:spcAft>
                <a:spcPts val="600"/>
              </a:spcAft>
            </a:pPr>
            <a:endParaRPr lang="es-ES" sz="1600" dirty="0"/>
          </a:p>
        </p:txBody>
      </p:sp>
      <p:sp>
        <p:nvSpPr>
          <p:cNvPr id="4" name="object 6">
            <a:extLst>
              <a:ext uri="{FF2B5EF4-FFF2-40B4-BE49-F238E27FC236}">
                <a16:creationId xmlns:a16="http://schemas.microsoft.com/office/drawing/2014/main" id="{92C6885B-F387-B342-92A0-5BAC8FA22EDC}"/>
              </a:ext>
            </a:extLst>
          </p:cNvPr>
          <p:cNvSpPr txBox="1">
            <a:spLocks/>
          </p:cNvSpPr>
          <p:nvPr/>
        </p:nvSpPr>
        <p:spPr>
          <a:xfrm>
            <a:off x="338222" y="1342260"/>
            <a:ext cx="11515556" cy="4669559"/>
          </a:xfrm>
          <a:prstGeom prst="rect">
            <a:avLst/>
          </a:prstGeom>
        </p:spPr>
        <p:style>
          <a:lnRef idx="2">
            <a:schemeClr val="accent1"/>
          </a:lnRef>
          <a:fillRef idx="1">
            <a:schemeClr val="lt1"/>
          </a:fillRef>
          <a:effectRef idx="0">
            <a:schemeClr val="accent1"/>
          </a:effectRef>
          <a:fontRef idx="minor">
            <a:schemeClr val="dk1"/>
          </a:fontRef>
        </p:style>
        <p:txBody>
          <a:bodyPr vert="horz" wrap="square" lIns="0" tIns="52399"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297267" indent="-285750" algn="just">
              <a:lnSpc>
                <a:spcPct val="100000"/>
              </a:lnSpc>
              <a:spcBef>
                <a:spcPts val="0"/>
              </a:spcBef>
              <a:spcAft>
                <a:spcPts val="600"/>
              </a:spcAft>
              <a:tabLst>
                <a:tab pos="194051" algn="l"/>
              </a:tabLst>
            </a:pPr>
            <a:r>
              <a:rPr lang="en-US" sz="2000" spc="-59" dirty="0">
                <a:solidFill>
                  <a:srgbClr val="416477"/>
                </a:solidFill>
                <a:latin typeface="Avenir" panose="02000503020000020003" pitchFamily="2" charset="0"/>
              </a:rPr>
              <a:t>Goal of this event is to promote the key results documented in the </a:t>
            </a:r>
            <a:r>
              <a:rPr lang="en-GB" altLang="zh-CN" sz="2000" spc="-59" dirty="0">
                <a:solidFill>
                  <a:srgbClr val="416477"/>
                </a:solidFill>
                <a:latin typeface="Avenir" panose="02000503020000020003" pitchFamily="2" charset="0"/>
              </a:rPr>
              <a:t>“</a:t>
            </a:r>
            <a:r>
              <a:rPr lang="en-US" altLang="zh-CN" sz="2000" spc="-59" dirty="0">
                <a:solidFill>
                  <a:srgbClr val="416477"/>
                </a:solidFill>
                <a:latin typeface="Avenir" panose="02000503020000020003" pitchFamily="2" charset="0"/>
              </a:rPr>
              <a:t>IoT and Edge Computing impact on Beyond 5G: enabling technologies and challenges Release 1.0” </a:t>
            </a:r>
          </a:p>
          <a:p>
            <a:pPr marL="297267" indent="-285750" algn="just">
              <a:lnSpc>
                <a:spcPct val="100000"/>
              </a:lnSpc>
              <a:spcBef>
                <a:spcPts val="0"/>
              </a:spcBef>
              <a:spcAft>
                <a:spcPts val="600"/>
              </a:spcAft>
              <a:tabLst>
                <a:tab pos="194051" algn="l"/>
              </a:tabLst>
            </a:pPr>
            <a:endParaRPr lang="en-US" altLang="zh-CN" sz="2000" spc="-59" dirty="0">
              <a:solidFill>
                <a:srgbClr val="416477"/>
              </a:solidFill>
              <a:latin typeface="Avenir" panose="02000503020000020003" pitchFamily="2" charset="0"/>
            </a:endParaRPr>
          </a:p>
          <a:p>
            <a:pPr marL="297267" indent="-285750" algn="just">
              <a:lnSpc>
                <a:spcPct val="100000"/>
              </a:lnSpc>
              <a:spcBef>
                <a:spcPts val="0"/>
              </a:spcBef>
              <a:spcAft>
                <a:spcPts val="600"/>
              </a:spcAft>
              <a:tabLst>
                <a:tab pos="194051" algn="l"/>
              </a:tabLst>
            </a:pPr>
            <a:r>
              <a:rPr lang="en-US" altLang="zh-CN" sz="2000" spc="-59" dirty="0">
                <a:solidFill>
                  <a:srgbClr val="416477"/>
                </a:solidFill>
                <a:latin typeface="Avenir" panose="02000503020000020003" pitchFamily="2" charset="0"/>
              </a:rPr>
              <a:t>Possible questions to the audience:</a:t>
            </a:r>
          </a:p>
          <a:p>
            <a:pPr marL="754467" lvl="1" indent="-285750" algn="just">
              <a:lnSpc>
                <a:spcPct val="100000"/>
              </a:lnSpc>
              <a:spcBef>
                <a:spcPts val="0"/>
              </a:spcBef>
              <a:spcAft>
                <a:spcPts val="600"/>
              </a:spcAft>
              <a:tabLst>
                <a:tab pos="194051" algn="l"/>
              </a:tabLst>
            </a:pPr>
            <a:r>
              <a:rPr lang="en-US" sz="2000" spc="-59" dirty="0">
                <a:solidFill>
                  <a:srgbClr val="416477"/>
                </a:solidFill>
                <a:latin typeface="Avenir" panose="02000503020000020003" pitchFamily="2" charset="0"/>
              </a:rPr>
              <a:t>Is this report useful for your community?</a:t>
            </a:r>
          </a:p>
          <a:p>
            <a:pPr marL="1211667" lvl="2" indent="-285750" algn="just">
              <a:lnSpc>
                <a:spcPct val="100000"/>
              </a:lnSpc>
              <a:spcBef>
                <a:spcPts val="0"/>
              </a:spcBef>
              <a:spcAft>
                <a:spcPts val="600"/>
              </a:spcAft>
              <a:buFont typeface="Wingdings" panose="05000000000000000000" pitchFamily="2" charset="2"/>
              <a:buChar char="ü"/>
              <a:tabLst>
                <a:tab pos="194051" algn="l"/>
              </a:tabLst>
            </a:pPr>
            <a:r>
              <a:rPr lang="en-US" altLang="zh-CN" spc="-59" dirty="0">
                <a:solidFill>
                  <a:srgbClr val="416477"/>
                </a:solidFill>
                <a:latin typeface="Avenir" panose="02000503020000020003" pitchFamily="2" charset="0"/>
              </a:rPr>
              <a:t>If yes, we can have one-to-one meetings to discuss details on topics interesting for your community</a:t>
            </a:r>
            <a:endParaRPr lang="en-US" spc="-59" dirty="0">
              <a:solidFill>
                <a:srgbClr val="416477"/>
              </a:solidFill>
              <a:latin typeface="Avenir" panose="02000503020000020003" pitchFamily="2" charset="0"/>
            </a:endParaRPr>
          </a:p>
          <a:p>
            <a:pPr marL="754467" lvl="1" indent="-285750" algn="just">
              <a:lnSpc>
                <a:spcPct val="100000"/>
              </a:lnSpc>
              <a:spcBef>
                <a:spcPts val="0"/>
              </a:spcBef>
              <a:spcAft>
                <a:spcPts val="600"/>
              </a:spcAft>
              <a:tabLst>
                <a:tab pos="194051" algn="l"/>
              </a:tabLst>
            </a:pPr>
            <a:r>
              <a:rPr lang="en-US" sz="2000" spc="-59" dirty="0">
                <a:solidFill>
                  <a:srgbClr val="416477"/>
                </a:solidFill>
                <a:latin typeface="Avenir" panose="02000503020000020003" pitchFamily="2" charset="0"/>
              </a:rPr>
              <a:t>Are there any IoT and edge computing use cases known to your community that need to be included in a subsequent Release?</a:t>
            </a:r>
          </a:p>
          <a:p>
            <a:pPr marL="1211667" lvl="2" indent="-285750" algn="just">
              <a:lnSpc>
                <a:spcPct val="100000"/>
              </a:lnSpc>
              <a:spcBef>
                <a:spcPts val="0"/>
              </a:spcBef>
              <a:spcAft>
                <a:spcPts val="600"/>
              </a:spcAft>
              <a:buFont typeface="Wingdings" panose="05000000000000000000" pitchFamily="2" charset="2"/>
              <a:buChar char="ü"/>
              <a:tabLst>
                <a:tab pos="194051" algn="l"/>
              </a:tabLst>
            </a:pPr>
            <a:r>
              <a:rPr lang="en-US" altLang="zh-CN" spc="-59" dirty="0">
                <a:solidFill>
                  <a:srgbClr val="416477"/>
                </a:solidFill>
                <a:latin typeface="Avenir" panose="02000503020000020003" pitchFamily="2" charset="0"/>
              </a:rPr>
              <a:t>If yes, we can have one-to-one meetings to discuss the way on how this input can be provided to AIOTI</a:t>
            </a:r>
          </a:p>
          <a:p>
            <a:pPr marL="11517" indent="0" algn="just">
              <a:lnSpc>
                <a:spcPct val="100000"/>
              </a:lnSpc>
              <a:spcBef>
                <a:spcPts val="0"/>
              </a:spcBef>
              <a:spcAft>
                <a:spcPts val="600"/>
              </a:spcAft>
              <a:buNone/>
              <a:tabLst>
                <a:tab pos="194051" algn="l"/>
              </a:tabLst>
            </a:pPr>
            <a:endParaRPr lang="en-US" altLang="zh-CN" sz="2000" spc="-59" dirty="0">
              <a:solidFill>
                <a:srgbClr val="416477"/>
              </a:solidFill>
              <a:latin typeface="Avenir" panose="02000503020000020003" pitchFamily="2" charset="0"/>
            </a:endParaRPr>
          </a:p>
          <a:p>
            <a:pPr marL="297267" indent="-285750" algn="just">
              <a:lnSpc>
                <a:spcPct val="100000"/>
              </a:lnSpc>
              <a:spcBef>
                <a:spcPts val="0"/>
              </a:spcBef>
              <a:spcAft>
                <a:spcPts val="600"/>
              </a:spcAft>
              <a:tabLst>
                <a:tab pos="194051" algn="l"/>
              </a:tabLst>
            </a:pPr>
            <a:r>
              <a:rPr lang="en-US" altLang="zh-CN" sz="2000" spc="-59" dirty="0">
                <a:solidFill>
                  <a:srgbClr val="416477"/>
                </a:solidFill>
                <a:latin typeface="Avenir" panose="02000503020000020003" pitchFamily="2" charset="0"/>
              </a:rPr>
              <a:t>Open Discussion</a:t>
            </a:r>
            <a:endParaRPr lang="en-US" sz="2000" spc="-59" dirty="0">
              <a:solidFill>
                <a:srgbClr val="416477"/>
              </a:solidFill>
              <a:latin typeface="Avenir" panose="02000503020000020003" pitchFamily="2" charset="0"/>
            </a:endParaRPr>
          </a:p>
        </p:txBody>
      </p:sp>
      <p:sp>
        <p:nvSpPr>
          <p:cNvPr id="7" name="object 6">
            <a:extLst>
              <a:ext uri="{FF2B5EF4-FFF2-40B4-BE49-F238E27FC236}">
                <a16:creationId xmlns:a16="http://schemas.microsoft.com/office/drawing/2014/main" id="{1D22BFE7-5CD4-274D-BB9F-DCC25252EFEE}"/>
              </a:ext>
            </a:extLst>
          </p:cNvPr>
          <p:cNvSpPr/>
          <p:nvPr/>
        </p:nvSpPr>
        <p:spPr>
          <a:xfrm>
            <a:off x="0" y="0"/>
            <a:ext cx="12188952" cy="859536"/>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8" name="Title 16">
            <a:extLst>
              <a:ext uri="{FF2B5EF4-FFF2-40B4-BE49-F238E27FC236}">
                <a16:creationId xmlns:a16="http://schemas.microsoft.com/office/drawing/2014/main" id="{D6F4D51F-C2E3-5248-8AE9-E5E6CD3CE111}"/>
              </a:ext>
            </a:extLst>
          </p:cNvPr>
          <p:cNvSpPr>
            <a:spLocks noGrp="1"/>
          </p:cNvSpPr>
          <p:nvPr>
            <p:ph type="title"/>
          </p:nvPr>
        </p:nvSpPr>
        <p:spPr>
          <a:xfrm>
            <a:off x="0" y="0"/>
            <a:ext cx="12192000" cy="932873"/>
          </a:xfrm>
        </p:spPr>
        <p:txBody>
          <a:bodyPr>
            <a:normAutofit/>
          </a:bodyPr>
          <a:lstStyle/>
          <a:p>
            <a:pPr marL="180975"/>
            <a:r>
              <a:rPr lang="en-US" dirty="0">
                <a:solidFill>
                  <a:schemeClr val="bg1"/>
                </a:solidFill>
              </a:rPr>
              <a:t>Next Steps</a:t>
            </a:r>
            <a:endParaRPr lang="en-GB" dirty="0">
              <a:solidFill>
                <a:schemeClr val="bg1"/>
              </a:solidFill>
              <a:latin typeface="Avenir Heavy" panose="02000503020000020003"/>
            </a:endParaRPr>
          </a:p>
        </p:txBody>
      </p:sp>
    </p:spTree>
    <p:extLst>
      <p:ext uri="{BB962C8B-B14F-4D97-AF65-F5344CB8AC3E}">
        <p14:creationId xmlns:p14="http://schemas.microsoft.com/office/powerpoint/2010/main" val="111447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C06A338-E268-0848-8963-5B0F719F47F5}"/>
              </a:ext>
            </a:extLst>
          </p:cNvPr>
          <p:cNvSpPr>
            <a:spLocks noGrp="1"/>
          </p:cNvSpPr>
          <p:nvPr>
            <p:ph type="ctrTitle"/>
          </p:nvPr>
        </p:nvSpPr>
        <p:spPr>
          <a:xfrm>
            <a:off x="838200" y="3742996"/>
            <a:ext cx="10515600" cy="823568"/>
          </a:xfrm>
        </p:spPr>
        <p:txBody>
          <a:bodyPr>
            <a:normAutofit fontScale="90000"/>
          </a:bodyPr>
          <a:lstStyle/>
          <a:p>
            <a:r>
              <a:rPr lang="en-US" dirty="0"/>
              <a:t>5G enabled Digital Twin</a:t>
            </a:r>
            <a:br>
              <a:rPr lang="en-US" dirty="0"/>
            </a:br>
            <a:r>
              <a:rPr lang="en-US" dirty="0"/>
              <a:t>An experience @ Industry 4.0 Lab</a:t>
            </a:r>
          </a:p>
        </p:txBody>
      </p:sp>
      <p:sp>
        <p:nvSpPr>
          <p:cNvPr id="5" name="Subtitle 2">
            <a:extLst>
              <a:ext uri="{FF2B5EF4-FFF2-40B4-BE49-F238E27FC236}">
                <a16:creationId xmlns:a16="http://schemas.microsoft.com/office/drawing/2014/main" id="{4FAB358B-3516-4F44-9997-BA15EED08F8F}"/>
              </a:ext>
            </a:extLst>
          </p:cNvPr>
          <p:cNvSpPr>
            <a:spLocks noGrp="1"/>
          </p:cNvSpPr>
          <p:nvPr>
            <p:ph type="subTitle" idx="1"/>
          </p:nvPr>
        </p:nvSpPr>
        <p:spPr>
          <a:xfrm>
            <a:off x="838200" y="4665363"/>
            <a:ext cx="10515600" cy="987891"/>
          </a:xfrm>
        </p:spPr>
        <p:txBody>
          <a:bodyPr>
            <a:normAutofit/>
          </a:bodyPr>
          <a:lstStyle/>
          <a:p>
            <a:r>
              <a:rPr lang="en-US" dirty="0"/>
              <a:t>Giacomo Tavola</a:t>
            </a:r>
          </a:p>
          <a:p>
            <a:r>
              <a:rPr lang="en-US" dirty="0"/>
              <a:t>Politecnico di Milano – Industry 4.0 Lab</a:t>
            </a:r>
          </a:p>
        </p:txBody>
      </p:sp>
    </p:spTree>
    <p:extLst>
      <p:ext uri="{BB962C8B-B14F-4D97-AF65-F5344CB8AC3E}">
        <p14:creationId xmlns:p14="http://schemas.microsoft.com/office/powerpoint/2010/main" val="25223440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20FF2-21B8-B142-B9B2-263D90EC3DF3}"/>
              </a:ext>
            </a:extLst>
          </p:cNvPr>
          <p:cNvSpPr>
            <a:spLocks noGrp="1"/>
          </p:cNvSpPr>
          <p:nvPr>
            <p:ph type="ctrTitle"/>
          </p:nvPr>
        </p:nvSpPr>
        <p:spPr/>
        <p:txBody>
          <a:bodyPr/>
          <a:lstStyle/>
          <a:p>
            <a:r>
              <a:rPr lang="en-US" dirty="0"/>
              <a:t>Hello!</a:t>
            </a:r>
          </a:p>
        </p:txBody>
      </p:sp>
      <p:sp>
        <p:nvSpPr>
          <p:cNvPr id="3" name="Subtitle 2">
            <a:extLst>
              <a:ext uri="{FF2B5EF4-FFF2-40B4-BE49-F238E27FC236}">
                <a16:creationId xmlns:a16="http://schemas.microsoft.com/office/drawing/2014/main" id="{1D110448-71B6-1947-AE85-6F3A1FAC42D7}"/>
              </a:ext>
            </a:extLst>
          </p:cNvPr>
          <p:cNvSpPr>
            <a:spLocks noGrp="1"/>
          </p:cNvSpPr>
          <p:nvPr>
            <p:ph type="subTitle" idx="1"/>
          </p:nvPr>
        </p:nvSpPr>
        <p:spPr>
          <a:xfrm>
            <a:off x="838200" y="4665363"/>
            <a:ext cx="10515600" cy="1526431"/>
          </a:xfrm>
        </p:spPr>
        <p:txBody>
          <a:bodyPr>
            <a:normAutofit fontScale="92500" lnSpcReduction="20000"/>
          </a:bodyPr>
          <a:lstStyle/>
          <a:p>
            <a:r>
              <a:rPr lang="en-US" dirty="0"/>
              <a:t>I am Giacomo Tavola.</a:t>
            </a:r>
          </a:p>
          <a:p>
            <a:r>
              <a:rPr lang="en-US" dirty="0"/>
              <a:t>Department of Engineering, Economics and Management – Politecnico di Milano</a:t>
            </a:r>
          </a:p>
          <a:p>
            <a:r>
              <a:rPr lang="en-US" dirty="0"/>
              <a:t>Professor of Design and Management of Production Systems</a:t>
            </a:r>
          </a:p>
          <a:p>
            <a:r>
              <a:rPr lang="en-US" dirty="0"/>
              <a:t>Industry 4.0 LAB Technology Counselor.</a:t>
            </a:r>
          </a:p>
        </p:txBody>
      </p:sp>
      <p:pic>
        <p:nvPicPr>
          <p:cNvPr id="5" name="Immagin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76799" y="1362559"/>
            <a:ext cx="2281638" cy="2281638"/>
          </a:xfrm>
          <a:prstGeom prst="rect">
            <a:avLst/>
          </a:prstGeom>
        </p:spPr>
      </p:pic>
    </p:spTree>
    <p:extLst>
      <p:ext uri="{BB962C8B-B14F-4D97-AF65-F5344CB8AC3E}">
        <p14:creationId xmlns:p14="http://schemas.microsoft.com/office/powerpoint/2010/main" val="21687526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object 14"/>
          <p:cNvSpPr/>
          <p:nvPr/>
        </p:nvSpPr>
        <p:spPr>
          <a:xfrm>
            <a:off x="5867415" y="3287802"/>
            <a:ext cx="0" cy="0"/>
          </a:xfrm>
          <a:custGeom>
            <a:avLst/>
            <a:gdLst/>
            <a:ahLst/>
            <a:cxnLst/>
            <a:rect l="l" t="t" r="r" b="b"/>
            <a:pathLst>
              <a:path>
                <a:moveTo>
                  <a:pt x="0" y="0"/>
                </a:moveTo>
                <a:lnTo>
                  <a:pt x="0" y="0"/>
                </a:lnTo>
              </a:path>
            </a:pathLst>
          </a:custGeom>
          <a:ln w="37695">
            <a:solidFill>
              <a:srgbClr val="475968"/>
            </a:solidFill>
          </a:ln>
        </p:spPr>
        <p:txBody>
          <a:bodyPr wrap="square" lIns="0" tIns="0" rIns="0" bIns="0" rtlCol="0"/>
          <a:lstStyle/>
          <a:p>
            <a:pPr rtl="0"/>
            <a:endParaRPr sz="1092" dirty="0">
              <a:latin typeface="Avenir" panose="02000503020000020003" pitchFamily="2" charset="0"/>
            </a:endParaRPr>
          </a:p>
        </p:txBody>
      </p:sp>
      <p:sp>
        <p:nvSpPr>
          <p:cNvPr id="67" name="Rettangolo 66"/>
          <p:cNvSpPr/>
          <p:nvPr/>
        </p:nvSpPr>
        <p:spPr>
          <a:xfrm>
            <a:off x="407403" y="560643"/>
            <a:ext cx="4956485" cy="523220"/>
          </a:xfrm>
          <a:prstGeom prst="rect">
            <a:avLst/>
          </a:prstGeom>
        </p:spPr>
        <p:txBody>
          <a:bodyPr wrap="none">
            <a:spAutoFit/>
          </a:bodyPr>
          <a:lstStyle/>
          <a:p>
            <a:r>
              <a:rPr lang="it-IT" sz="2800" dirty="0">
                <a:solidFill>
                  <a:srgbClr val="475968"/>
                </a:solidFill>
                <a:latin typeface="Avenir" panose="02000503020000020003" pitchFamily="2" charset="0"/>
                <a:cs typeface="Times New Roman" panose="02020603050405020304" pitchFamily="18" charset="0"/>
              </a:rPr>
              <a:t>OUR COMMUNITY </a:t>
            </a:r>
            <a:r>
              <a:rPr lang="it-IT" dirty="0">
                <a:solidFill>
                  <a:srgbClr val="475968"/>
                </a:solidFill>
                <a:latin typeface="Avenir" panose="02000503020000020003" pitchFamily="2" charset="0"/>
                <a:cs typeface="Times New Roman" panose="02020603050405020304" pitchFamily="18" charset="0"/>
              </a:rPr>
              <a:t>(2019/20 DATA)</a:t>
            </a:r>
          </a:p>
        </p:txBody>
      </p:sp>
      <p:sp>
        <p:nvSpPr>
          <p:cNvPr id="69" name="object 2"/>
          <p:cNvSpPr txBox="1"/>
          <p:nvPr/>
        </p:nvSpPr>
        <p:spPr>
          <a:xfrm>
            <a:off x="476021" y="3245375"/>
            <a:ext cx="2257210" cy="654496"/>
          </a:xfrm>
          <a:prstGeom prst="rect">
            <a:avLst/>
          </a:prstGeom>
        </p:spPr>
        <p:txBody>
          <a:bodyPr vert="horz" wrap="square" lIns="0" tIns="8086" rIns="0" bIns="0" rtlCol="0">
            <a:spAutoFit/>
          </a:bodyPr>
          <a:lstStyle/>
          <a:p>
            <a:pPr marL="7701">
              <a:spcBef>
                <a:spcPts val="64"/>
              </a:spcBef>
            </a:pPr>
            <a:r>
              <a:rPr sz="2400" dirty="0">
                <a:solidFill>
                  <a:srgbClr val="23546F"/>
                </a:solidFill>
                <a:latin typeface="Avenir" panose="02000503020000020003" pitchFamily="2" charset="0"/>
                <a:cs typeface="PT Sans"/>
              </a:rPr>
              <a:t>1</a:t>
            </a:r>
            <a:r>
              <a:rPr lang="it-IT" sz="2400" dirty="0">
                <a:solidFill>
                  <a:srgbClr val="23546F"/>
                </a:solidFill>
                <a:latin typeface="Avenir" panose="02000503020000020003" pitchFamily="2" charset="0"/>
                <a:cs typeface="PT Sans"/>
              </a:rPr>
              <a:t>,375</a:t>
            </a:r>
            <a:endParaRPr dirty="0">
              <a:latin typeface="Avenir" panose="02000503020000020003" pitchFamily="2" charset="0"/>
              <a:cs typeface="PT Sans"/>
            </a:endParaRPr>
          </a:p>
          <a:p>
            <a:pPr marL="7701">
              <a:spcBef>
                <a:spcPts val="15"/>
              </a:spcBef>
            </a:pPr>
            <a:r>
              <a:rPr lang="en-GB" dirty="0">
                <a:latin typeface="Avenir" panose="02000503020000020003" pitchFamily="2" charset="0"/>
                <a:cs typeface="PT Sans"/>
              </a:rPr>
              <a:t>PhD</a:t>
            </a:r>
            <a:r>
              <a:rPr lang="en-GB" spc="-30" dirty="0">
                <a:latin typeface="Avenir" panose="02000503020000020003" pitchFamily="2" charset="0"/>
                <a:cs typeface="PT Sans"/>
              </a:rPr>
              <a:t> </a:t>
            </a:r>
            <a:r>
              <a:rPr lang="en-GB" spc="3" dirty="0">
                <a:latin typeface="Avenir" panose="02000503020000020003" pitchFamily="2" charset="0"/>
                <a:cs typeface="PT Sans"/>
              </a:rPr>
              <a:t>students</a:t>
            </a:r>
            <a:endParaRPr lang="en-GB" dirty="0">
              <a:latin typeface="Avenir" panose="02000503020000020003" pitchFamily="2" charset="0"/>
              <a:cs typeface="PT Sans"/>
            </a:endParaRPr>
          </a:p>
        </p:txBody>
      </p:sp>
      <p:sp>
        <p:nvSpPr>
          <p:cNvPr id="70" name="object 3"/>
          <p:cNvSpPr txBox="1"/>
          <p:nvPr/>
        </p:nvSpPr>
        <p:spPr>
          <a:xfrm>
            <a:off x="476021" y="4263713"/>
            <a:ext cx="1949274" cy="654496"/>
          </a:xfrm>
          <a:prstGeom prst="rect">
            <a:avLst/>
          </a:prstGeom>
        </p:spPr>
        <p:txBody>
          <a:bodyPr vert="horz" wrap="square" lIns="0" tIns="8086" rIns="0" bIns="0" rtlCol="0">
            <a:spAutoFit/>
          </a:bodyPr>
          <a:lstStyle/>
          <a:p>
            <a:pPr marL="7701">
              <a:spcBef>
                <a:spcPts val="64"/>
              </a:spcBef>
            </a:pPr>
            <a:r>
              <a:rPr lang="it-IT" sz="2400" dirty="0">
                <a:solidFill>
                  <a:srgbClr val="23546F"/>
                </a:solidFill>
                <a:latin typeface="Avenir" panose="02000503020000020003" pitchFamily="2" charset="0"/>
                <a:cs typeface="PT Sans"/>
              </a:rPr>
              <a:t>994</a:t>
            </a:r>
            <a:endParaRPr sz="2400" dirty="0">
              <a:latin typeface="Avenir" panose="02000503020000020003" pitchFamily="2" charset="0"/>
              <a:cs typeface="PT Sans"/>
            </a:endParaRPr>
          </a:p>
          <a:p>
            <a:pPr marL="7701">
              <a:spcBef>
                <a:spcPts val="15"/>
              </a:spcBef>
            </a:pPr>
            <a:r>
              <a:rPr lang="en-GB" dirty="0">
                <a:latin typeface="Avenir" panose="02000503020000020003" pitchFamily="2" charset="0"/>
                <a:cs typeface="PT Sans"/>
              </a:rPr>
              <a:t>Res</a:t>
            </a:r>
            <a:r>
              <a:rPr lang="en-GB" spc="-15" dirty="0">
                <a:latin typeface="Avenir" panose="02000503020000020003" pitchFamily="2" charset="0"/>
                <a:cs typeface="PT Sans"/>
              </a:rPr>
              <a:t>e</a:t>
            </a:r>
            <a:r>
              <a:rPr lang="en-GB" dirty="0">
                <a:latin typeface="Avenir" panose="02000503020000020003" pitchFamily="2" charset="0"/>
                <a:cs typeface="PT Sans"/>
              </a:rPr>
              <a:t>arch Fellows</a:t>
            </a:r>
          </a:p>
        </p:txBody>
      </p:sp>
      <p:sp>
        <p:nvSpPr>
          <p:cNvPr id="71" name="object 4"/>
          <p:cNvSpPr txBox="1"/>
          <p:nvPr/>
        </p:nvSpPr>
        <p:spPr>
          <a:xfrm>
            <a:off x="3264827" y="2192191"/>
            <a:ext cx="1146509" cy="654496"/>
          </a:xfrm>
          <a:prstGeom prst="rect">
            <a:avLst/>
          </a:prstGeom>
        </p:spPr>
        <p:txBody>
          <a:bodyPr vert="horz" wrap="square" lIns="0" tIns="8086" rIns="0" bIns="0" rtlCol="0">
            <a:spAutoFit/>
          </a:bodyPr>
          <a:lstStyle/>
          <a:p>
            <a:pPr marL="7701">
              <a:spcBef>
                <a:spcPts val="64"/>
              </a:spcBef>
            </a:pPr>
            <a:r>
              <a:rPr sz="2400" dirty="0">
                <a:solidFill>
                  <a:srgbClr val="23546F"/>
                </a:solidFill>
                <a:latin typeface="Avenir" panose="02000503020000020003" pitchFamily="2" charset="0"/>
                <a:cs typeface="PT Sans"/>
              </a:rPr>
              <a:t>1</a:t>
            </a:r>
            <a:r>
              <a:rPr lang="it-IT" sz="2400" dirty="0">
                <a:solidFill>
                  <a:srgbClr val="23546F"/>
                </a:solidFill>
                <a:latin typeface="Avenir" panose="02000503020000020003" pitchFamily="2" charset="0"/>
                <a:cs typeface="PT Sans"/>
              </a:rPr>
              <a:t>,430</a:t>
            </a:r>
            <a:endParaRPr sz="2400" dirty="0">
              <a:latin typeface="Avenir" panose="02000503020000020003" pitchFamily="2" charset="0"/>
              <a:cs typeface="PT Sans"/>
            </a:endParaRPr>
          </a:p>
          <a:p>
            <a:pPr marL="7701">
              <a:spcBef>
                <a:spcPts val="15"/>
              </a:spcBef>
            </a:pPr>
            <a:r>
              <a:rPr lang="en-GB" spc="3" dirty="0">
                <a:latin typeface="Avenir" panose="02000503020000020003" pitchFamily="2" charset="0"/>
                <a:cs typeface="PT Sans"/>
              </a:rPr>
              <a:t>Le</a:t>
            </a:r>
            <a:r>
              <a:rPr lang="en-GB" spc="-36" dirty="0">
                <a:latin typeface="Avenir" panose="02000503020000020003" pitchFamily="2" charset="0"/>
                <a:cs typeface="PT Sans"/>
              </a:rPr>
              <a:t>c</a:t>
            </a:r>
            <a:r>
              <a:rPr lang="en-GB" dirty="0">
                <a:latin typeface="Avenir" panose="02000503020000020003" pitchFamily="2" charset="0"/>
                <a:cs typeface="PT Sans"/>
              </a:rPr>
              <a:t>turers</a:t>
            </a:r>
            <a:endParaRPr dirty="0">
              <a:latin typeface="Avenir" panose="02000503020000020003" pitchFamily="2" charset="0"/>
              <a:cs typeface="PT Sans"/>
            </a:endParaRPr>
          </a:p>
        </p:txBody>
      </p:sp>
      <p:sp>
        <p:nvSpPr>
          <p:cNvPr id="72" name="object 5"/>
          <p:cNvSpPr txBox="1"/>
          <p:nvPr/>
        </p:nvSpPr>
        <p:spPr>
          <a:xfrm>
            <a:off x="3264827" y="5296147"/>
            <a:ext cx="1767061" cy="654496"/>
          </a:xfrm>
          <a:prstGeom prst="rect">
            <a:avLst/>
          </a:prstGeom>
        </p:spPr>
        <p:txBody>
          <a:bodyPr vert="horz" wrap="square" lIns="0" tIns="8086" rIns="0" bIns="0" rtlCol="0">
            <a:spAutoFit/>
          </a:bodyPr>
          <a:lstStyle/>
          <a:p>
            <a:pPr marL="7701">
              <a:spcBef>
                <a:spcPts val="931"/>
              </a:spcBef>
            </a:pPr>
            <a:r>
              <a:rPr lang="it-IT" sz="2400" dirty="0">
                <a:solidFill>
                  <a:srgbClr val="23546F"/>
                </a:solidFill>
                <a:latin typeface="Avenir" panose="02000503020000020003" pitchFamily="2" charset="0"/>
                <a:cs typeface="PT Sans"/>
              </a:rPr>
              <a:t>392</a:t>
            </a:r>
            <a:endParaRPr sz="2400" dirty="0">
              <a:latin typeface="Avenir" panose="02000503020000020003" pitchFamily="2" charset="0"/>
              <a:cs typeface="PT Sans"/>
            </a:endParaRPr>
          </a:p>
          <a:p>
            <a:pPr marL="7701">
              <a:spcBef>
                <a:spcPts val="12"/>
              </a:spcBef>
            </a:pPr>
            <a:r>
              <a:rPr lang="en-GB" spc="-3" dirty="0">
                <a:latin typeface="Avenir" panose="02000503020000020003" pitchFamily="2" charset="0"/>
                <a:cs typeface="PT Sans"/>
              </a:rPr>
              <a:t>Researchers</a:t>
            </a:r>
            <a:endParaRPr spc="-3" dirty="0">
              <a:latin typeface="Avenir" panose="02000503020000020003" pitchFamily="2" charset="0"/>
              <a:cs typeface="PT Sans"/>
            </a:endParaRPr>
          </a:p>
        </p:txBody>
      </p:sp>
      <p:sp>
        <p:nvSpPr>
          <p:cNvPr id="73" name="object 9"/>
          <p:cNvSpPr/>
          <p:nvPr/>
        </p:nvSpPr>
        <p:spPr>
          <a:xfrm>
            <a:off x="483723" y="3176487"/>
            <a:ext cx="2482907" cy="45719"/>
          </a:xfrm>
          <a:custGeom>
            <a:avLst/>
            <a:gdLst/>
            <a:ahLst/>
            <a:cxnLst/>
            <a:rect l="l" t="t" r="r" b="b"/>
            <a:pathLst>
              <a:path w="4335145">
                <a:moveTo>
                  <a:pt x="0" y="0"/>
                </a:moveTo>
                <a:lnTo>
                  <a:pt x="4334946" y="0"/>
                </a:lnTo>
              </a:path>
            </a:pathLst>
          </a:custGeom>
          <a:ln w="37695">
            <a:solidFill>
              <a:srgbClr val="475968"/>
            </a:solidFill>
          </a:ln>
        </p:spPr>
        <p:txBody>
          <a:bodyPr wrap="square" lIns="0" tIns="0" rIns="0" bIns="0" rtlCol="0"/>
          <a:lstStyle/>
          <a:p>
            <a:endParaRPr sz="2400" dirty="0">
              <a:latin typeface="Avenir" panose="02000503020000020003" pitchFamily="2" charset="0"/>
            </a:endParaRPr>
          </a:p>
        </p:txBody>
      </p:sp>
      <p:sp>
        <p:nvSpPr>
          <p:cNvPr id="74" name="object 11"/>
          <p:cNvSpPr/>
          <p:nvPr/>
        </p:nvSpPr>
        <p:spPr>
          <a:xfrm flipV="1">
            <a:off x="483723" y="4109730"/>
            <a:ext cx="2482907" cy="45719"/>
          </a:xfrm>
          <a:custGeom>
            <a:avLst/>
            <a:gdLst/>
            <a:ahLst/>
            <a:cxnLst/>
            <a:rect l="l" t="t" r="r" b="b"/>
            <a:pathLst>
              <a:path w="4335145">
                <a:moveTo>
                  <a:pt x="0" y="0"/>
                </a:moveTo>
                <a:lnTo>
                  <a:pt x="4334946" y="0"/>
                </a:lnTo>
              </a:path>
            </a:pathLst>
          </a:custGeom>
          <a:ln w="37695">
            <a:solidFill>
              <a:srgbClr val="475968"/>
            </a:solidFill>
          </a:ln>
        </p:spPr>
        <p:txBody>
          <a:bodyPr wrap="square" lIns="0" tIns="0" rIns="0" bIns="0" rtlCol="0"/>
          <a:lstStyle/>
          <a:p>
            <a:endParaRPr sz="2400" dirty="0">
              <a:latin typeface="Avenir" panose="02000503020000020003" pitchFamily="2" charset="0"/>
            </a:endParaRPr>
          </a:p>
        </p:txBody>
      </p:sp>
      <p:sp>
        <p:nvSpPr>
          <p:cNvPr id="75" name="object 13"/>
          <p:cNvSpPr/>
          <p:nvPr/>
        </p:nvSpPr>
        <p:spPr>
          <a:xfrm>
            <a:off x="3264827" y="3176488"/>
            <a:ext cx="0" cy="0"/>
          </a:xfrm>
          <a:custGeom>
            <a:avLst/>
            <a:gdLst/>
            <a:ahLst/>
            <a:cxnLst/>
            <a:rect l="l" t="t" r="r" b="b"/>
            <a:pathLst>
              <a:path>
                <a:moveTo>
                  <a:pt x="0" y="0"/>
                </a:moveTo>
                <a:lnTo>
                  <a:pt x="0" y="0"/>
                </a:lnTo>
              </a:path>
            </a:pathLst>
          </a:custGeom>
          <a:ln w="37695">
            <a:solidFill>
              <a:srgbClr val="475968"/>
            </a:solidFill>
          </a:ln>
        </p:spPr>
        <p:txBody>
          <a:bodyPr wrap="square" lIns="0" tIns="0" rIns="0" bIns="0" rtlCol="0"/>
          <a:lstStyle/>
          <a:p>
            <a:endParaRPr sz="2400" dirty="0">
              <a:latin typeface="Avenir" panose="02000503020000020003" pitchFamily="2" charset="0"/>
            </a:endParaRPr>
          </a:p>
        </p:txBody>
      </p:sp>
      <p:sp>
        <p:nvSpPr>
          <p:cNvPr id="76" name="object 14"/>
          <p:cNvSpPr/>
          <p:nvPr/>
        </p:nvSpPr>
        <p:spPr>
          <a:xfrm>
            <a:off x="3264827" y="3176488"/>
            <a:ext cx="0" cy="0"/>
          </a:xfrm>
          <a:custGeom>
            <a:avLst/>
            <a:gdLst/>
            <a:ahLst/>
            <a:cxnLst/>
            <a:rect l="l" t="t" r="r" b="b"/>
            <a:pathLst>
              <a:path>
                <a:moveTo>
                  <a:pt x="0" y="0"/>
                </a:moveTo>
                <a:lnTo>
                  <a:pt x="0" y="0"/>
                </a:lnTo>
              </a:path>
            </a:pathLst>
          </a:custGeom>
          <a:ln w="37695">
            <a:solidFill>
              <a:srgbClr val="475968"/>
            </a:solidFill>
          </a:ln>
        </p:spPr>
        <p:txBody>
          <a:bodyPr wrap="square" lIns="0" tIns="0" rIns="0" bIns="0" rtlCol="0"/>
          <a:lstStyle/>
          <a:p>
            <a:endParaRPr sz="2400" dirty="0">
              <a:latin typeface="Avenir" panose="02000503020000020003" pitchFamily="2" charset="0"/>
            </a:endParaRPr>
          </a:p>
        </p:txBody>
      </p:sp>
      <p:sp>
        <p:nvSpPr>
          <p:cNvPr id="77" name="object 2"/>
          <p:cNvSpPr txBox="1"/>
          <p:nvPr/>
        </p:nvSpPr>
        <p:spPr>
          <a:xfrm>
            <a:off x="476020" y="2205268"/>
            <a:ext cx="2257211" cy="654496"/>
          </a:xfrm>
          <a:prstGeom prst="rect">
            <a:avLst/>
          </a:prstGeom>
        </p:spPr>
        <p:txBody>
          <a:bodyPr vert="horz" wrap="square" lIns="0" tIns="8086" rIns="0" bIns="0" rtlCol="0">
            <a:spAutoFit/>
          </a:bodyPr>
          <a:lstStyle/>
          <a:p>
            <a:pPr marL="7701">
              <a:spcBef>
                <a:spcPts val="64"/>
              </a:spcBef>
            </a:pPr>
            <a:r>
              <a:rPr lang="it-IT" sz="2400" dirty="0">
                <a:solidFill>
                  <a:srgbClr val="23546F"/>
                </a:solidFill>
                <a:latin typeface="Avenir" panose="02000503020000020003" pitchFamily="2" charset="0"/>
                <a:cs typeface="PT Sans"/>
              </a:rPr>
              <a:t>OVER 46,000</a:t>
            </a:r>
            <a:endParaRPr sz="2400" dirty="0">
              <a:latin typeface="Avenir" panose="02000503020000020003" pitchFamily="2" charset="0"/>
              <a:cs typeface="PT Sans"/>
            </a:endParaRPr>
          </a:p>
          <a:p>
            <a:pPr marL="7701">
              <a:spcBef>
                <a:spcPts val="15"/>
              </a:spcBef>
            </a:pPr>
            <a:r>
              <a:rPr lang="en-GB" dirty="0">
                <a:latin typeface="Avenir" panose="02000503020000020003" pitchFamily="2" charset="0"/>
                <a:cs typeface="PT Sans"/>
              </a:rPr>
              <a:t>MSc and BSc</a:t>
            </a:r>
            <a:r>
              <a:rPr lang="en-GB" spc="-30" dirty="0">
                <a:latin typeface="Avenir" panose="02000503020000020003" pitchFamily="2" charset="0"/>
                <a:cs typeface="PT Sans"/>
              </a:rPr>
              <a:t> students</a:t>
            </a:r>
            <a:endParaRPr lang="en-GB" dirty="0">
              <a:latin typeface="Avenir" panose="02000503020000020003" pitchFamily="2" charset="0"/>
              <a:cs typeface="PT Sans"/>
            </a:endParaRPr>
          </a:p>
        </p:txBody>
      </p:sp>
      <p:sp>
        <p:nvSpPr>
          <p:cNvPr id="78" name="object 9"/>
          <p:cNvSpPr/>
          <p:nvPr/>
        </p:nvSpPr>
        <p:spPr>
          <a:xfrm flipV="1">
            <a:off x="483723" y="2081137"/>
            <a:ext cx="2482907" cy="45719"/>
          </a:xfrm>
          <a:custGeom>
            <a:avLst/>
            <a:gdLst/>
            <a:ahLst/>
            <a:cxnLst/>
            <a:rect l="l" t="t" r="r" b="b"/>
            <a:pathLst>
              <a:path w="4335145">
                <a:moveTo>
                  <a:pt x="0" y="0"/>
                </a:moveTo>
                <a:lnTo>
                  <a:pt x="4334946" y="0"/>
                </a:lnTo>
              </a:path>
            </a:pathLst>
          </a:custGeom>
          <a:ln w="37695">
            <a:solidFill>
              <a:srgbClr val="475968"/>
            </a:solidFill>
          </a:ln>
        </p:spPr>
        <p:txBody>
          <a:bodyPr wrap="square" lIns="0" tIns="0" rIns="0" bIns="0" rtlCol="0"/>
          <a:lstStyle/>
          <a:p>
            <a:endParaRPr sz="2400" dirty="0">
              <a:latin typeface="Avenir" panose="02000503020000020003" pitchFamily="2" charset="0"/>
            </a:endParaRPr>
          </a:p>
        </p:txBody>
      </p:sp>
      <p:sp>
        <p:nvSpPr>
          <p:cNvPr id="79" name="object 2"/>
          <p:cNvSpPr txBox="1"/>
          <p:nvPr/>
        </p:nvSpPr>
        <p:spPr>
          <a:xfrm>
            <a:off x="476019" y="5296147"/>
            <a:ext cx="2466821" cy="936795"/>
          </a:xfrm>
          <a:prstGeom prst="rect">
            <a:avLst/>
          </a:prstGeom>
        </p:spPr>
        <p:txBody>
          <a:bodyPr vert="horz" wrap="square" lIns="0" tIns="13335" rIns="0" bIns="0" rtlCol="0">
            <a:spAutoFit/>
          </a:bodyPr>
          <a:lstStyle/>
          <a:p>
            <a:pPr marL="12700">
              <a:lnSpc>
                <a:spcPct val="100000"/>
              </a:lnSpc>
              <a:spcBef>
                <a:spcPts val="105"/>
              </a:spcBef>
            </a:pPr>
            <a:r>
              <a:rPr sz="2400" dirty="0">
                <a:solidFill>
                  <a:srgbClr val="23546F"/>
                </a:solidFill>
                <a:latin typeface="Avenir" panose="02000503020000020003" pitchFamily="2" charset="0"/>
                <a:cs typeface="PT Sans"/>
              </a:rPr>
              <a:t>1</a:t>
            </a:r>
            <a:r>
              <a:rPr lang="it-IT" sz="2400" dirty="0">
                <a:solidFill>
                  <a:srgbClr val="23546F"/>
                </a:solidFill>
                <a:latin typeface="Avenir" panose="02000503020000020003" pitchFamily="2" charset="0"/>
                <a:cs typeface="PT Sans"/>
              </a:rPr>
              <a:t>,232</a:t>
            </a:r>
            <a:endParaRPr sz="2400" dirty="0">
              <a:latin typeface="Avenir" panose="02000503020000020003" pitchFamily="2" charset="0"/>
              <a:cs typeface="PT Sans"/>
            </a:endParaRPr>
          </a:p>
          <a:p>
            <a:pPr marL="12700">
              <a:spcBef>
                <a:spcPts val="25"/>
              </a:spcBef>
            </a:pPr>
            <a:r>
              <a:rPr lang="en-GB" dirty="0">
                <a:latin typeface="Avenir" panose="02000503020000020003" pitchFamily="2" charset="0"/>
                <a:cs typeface="PT Sans"/>
              </a:rPr>
              <a:t>Technical/Administrative Staff</a:t>
            </a:r>
          </a:p>
        </p:txBody>
      </p:sp>
      <p:sp>
        <p:nvSpPr>
          <p:cNvPr id="80" name="object 9"/>
          <p:cNvSpPr/>
          <p:nvPr/>
        </p:nvSpPr>
        <p:spPr>
          <a:xfrm>
            <a:off x="459934" y="5154287"/>
            <a:ext cx="2482907" cy="45719"/>
          </a:xfrm>
          <a:custGeom>
            <a:avLst/>
            <a:gdLst/>
            <a:ahLst/>
            <a:cxnLst/>
            <a:rect l="l" t="t" r="r" b="b"/>
            <a:pathLst>
              <a:path w="4335145">
                <a:moveTo>
                  <a:pt x="0" y="0"/>
                </a:moveTo>
                <a:lnTo>
                  <a:pt x="4334946" y="0"/>
                </a:lnTo>
              </a:path>
            </a:pathLst>
          </a:custGeom>
          <a:ln w="37695">
            <a:solidFill>
              <a:srgbClr val="475968"/>
            </a:solidFill>
          </a:ln>
        </p:spPr>
        <p:txBody>
          <a:bodyPr wrap="square" lIns="0" tIns="0" rIns="0" bIns="0" rtlCol="0"/>
          <a:lstStyle/>
          <a:p>
            <a:endParaRPr sz="2400" dirty="0">
              <a:latin typeface="Avenir" panose="02000503020000020003" pitchFamily="2" charset="0"/>
            </a:endParaRPr>
          </a:p>
        </p:txBody>
      </p:sp>
      <p:sp>
        <p:nvSpPr>
          <p:cNvPr id="81" name="object 9"/>
          <p:cNvSpPr/>
          <p:nvPr/>
        </p:nvSpPr>
        <p:spPr>
          <a:xfrm>
            <a:off x="3264827" y="3176487"/>
            <a:ext cx="2482907" cy="45719"/>
          </a:xfrm>
          <a:custGeom>
            <a:avLst/>
            <a:gdLst/>
            <a:ahLst/>
            <a:cxnLst/>
            <a:rect l="l" t="t" r="r" b="b"/>
            <a:pathLst>
              <a:path w="4335145">
                <a:moveTo>
                  <a:pt x="0" y="0"/>
                </a:moveTo>
                <a:lnTo>
                  <a:pt x="4334946" y="0"/>
                </a:lnTo>
              </a:path>
            </a:pathLst>
          </a:custGeom>
          <a:ln w="37695">
            <a:solidFill>
              <a:srgbClr val="475968"/>
            </a:solidFill>
          </a:ln>
        </p:spPr>
        <p:txBody>
          <a:bodyPr wrap="square" lIns="0" tIns="0" rIns="0" bIns="0" rtlCol="0"/>
          <a:lstStyle/>
          <a:p>
            <a:endParaRPr sz="2400" dirty="0">
              <a:latin typeface="Avenir" panose="02000503020000020003" pitchFamily="2" charset="0"/>
            </a:endParaRPr>
          </a:p>
        </p:txBody>
      </p:sp>
      <p:sp>
        <p:nvSpPr>
          <p:cNvPr id="82" name="object 9"/>
          <p:cNvSpPr/>
          <p:nvPr/>
        </p:nvSpPr>
        <p:spPr>
          <a:xfrm>
            <a:off x="3264827" y="4153949"/>
            <a:ext cx="2482907" cy="45719"/>
          </a:xfrm>
          <a:custGeom>
            <a:avLst/>
            <a:gdLst/>
            <a:ahLst/>
            <a:cxnLst/>
            <a:rect l="l" t="t" r="r" b="b"/>
            <a:pathLst>
              <a:path w="4335145">
                <a:moveTo>
                  <a:pt x="0" y="0"/>
                </a:moveTo>
                <a:lnTo>
                  <a:pt x="4334946" y="0"/>
                </a:lnTo>
              </a:path>
            </a:pathLst>
          </a:custGeom>
          <a:ln w="37695">
            <a:solidFill>
              <a:srgbClr val="475968"/>
            </a:solidFill>
          </a:ln>
        </p:spPr>
        <p:txBody>
          <a:bodyPr wrap="square" lIns="0" tIns="0" rIns="0" bIns="0" rtlCol="0"/>
          <a:lstStyle/>
          <a:p>
            <a:endParaRPr sz="2400" dirty="0">
              <a:latin typeface="Avenir" panose="02000503020000020003" pitchFamily="2" charset="0"/>
            </a:endParaRPr>
          </a:p>
        </p:txBody>
      </p:sp>
      <p:sp>
        <p:nvSpPr>
          <p:cNvPr id="83" name="object 9"/>
          <p:cNvSpPr/>
          <p:nvPr/>
        </p:nvSpPr>
        <p:spPr>
          <a:xfrm>
            <a:off x="3264827" y="5154287"/>
            <a:ext cx="2482907" cy="45719"/>
          </a:xfrm>
          <a:custGeom>
            <a:avLst/>
            <a:gdLst/>
            <a:ahLst/>
            <a:cxnLst/>
            <a:rect l="l" t="t" r="r" b="b"/>
            <a:pathLst>
              <a:path w="4335145">
                <a:moveTo>
                  <a:pt x="0" y="0"/>
                </a:moveTo>
                <a:lnTo>
                  <a:pt x="4334946" y="0"/>
                </a:lnTo>
              </a:path>
            </a:pathLst>
          </a:custGeom>
          <a:ln w="37695">
            <a:solidFill>
              <a:srgbClr val="475968"/>
            </a:solidFill>
          </a:ln>
        </p:spPr>
        <p:txBody>
          <a:bodyPr wrap="square" lIns="0" tIns="0" rIns="0" bIns="0" rtlCol="0"/>
          <a:lstStyle/>
          <a:p>
            <a:endParaRPr sz="2400" dirty="0">
              <a:latin typeface="Avenir" panose="02000503020000020003" pitchFamily="2" charset="0"/>
            </a:endParaRPr>
          </a:p>
        </p:txBody>
      </p:sp>
      <p:sp>
        <p:nvSpPr>
          <p:cNvPr id="84" name="object 2"/>
          <p:cNvSpPr txBox="1"/>
          <p:nvPr/>
        </p:nvSpPr>
        <p:spPr>
          <a:xfrm>
            <a:off x="3264827" y="3245375"/>
            <a:ext cx="2257210" cy="654496"/>
          </a:xfrm>
          <a:prstGeom prst="rect">
            <a:avLst/>
          </a:prstGeom>
        </p:spPr>
        <p:txBody>
          <a:bodyPr vert="horz" wrap="square" lIns="0" tIns="8086" rIns="0" bIns="0" rtlCol="0">
            <a:spAutoFit/>
          </a:bodyPr>
          <a:lstStyle/>
          <a:p>
            <a:pPr marL="7701">
              <a:spcBef>
                <a:spcPts val="64"/>
              </a:spcBef>
            </a:pPr>
            <a:r>
              <a:rPr lang="it-IT" sz="2400" dirty="0">
                <a:solidFill>
                  <a:srgbClr val="23546F"/>
                </a:solidFill>
                <a:latin typeface="Avenir" panose="02000503020000020003" pitchFamily="2" charset="0"/>
                <a:cs typeface="PT Sans"/>
              </a:rPr>
              <a:t>403</a:t>
            </a:r>
            <a:endParaRPr dirty="0">
              <a:latin typeface="Avenir" panose="02000503020000020003" pitchFamily="2" charset="0"/>
              <a:cs typeface="PT Sans"/>
            </a:endParaRPr>
          </a:p>
          <a:p>
            <a:pPr marL="7701">
              <a:spcBef>
                <a:spcPts val="15"/>
              </a:spcBef>
            </a:pPr>
            <a:r>
              <a:rPr lang="en-GB" spc="-6" dirty="0">
                <a:latin typeface="Avenir" panose="02000503020000020003" pitchFamily="2" charset="0"/>
                <a:cs typeface="PT Sans"/>
              </a:rPr>
              <a:t>Full</a:t>
            </a:r>
            <a:r>
              <a:rPr lang="en-GB" dirty="0">
                <a:latin typeface="Avenir" panose="02000503020000020003" pitchFamily="2" charset="0"/>
                <a:cs typeface="PT Sans"/>
              </a:rPr>
              <a:t> Professors</a:t>
            </a:r>
          </a:p>
        </p:txBody>
      </p:sp>
      <p:sp>
        <p:nvSpPr>
          <p:cNvPr id="85" name="object 9"/>
          <p:cNvSpPr/>
          <p:nvPr/>
        </p:nvSpPr>
        <p:spPr>
          <a:xfrm flipV="1">
            <a:off x="3264827" y="2081137"/>
            <a:ext cx="2482907" cy="45719"/>
          </a:xfrm>
          <a:custGeom>
            <a:avLst/>
            <a:gdLst/>
            <a:ahLst/>
            <a:cxnLst/>
            <a:rect l="l" t="t" r="r" b="b"/>
            <a:pathLst>
              <a:path w="4335145">
                <a:moveTo>
                  <a:pt x="0" y="0"/>
                </a:moveTo>
                <a:lnTo>
                  <a:pt x="4334946" y="0"/>
                </a:lnTo>
              </a:path>
            </a:pathLst>
          </a:custGeom>
          <a:ln w="37695">
            <a:solidFill>
              <a:srgbClr val="475968"/>
            </a:solidFill>
          </a:ln>
        </p:spPr>
        <p:txBody>
          <a:bodyPr wrap="square" lIns="0" tIns="0" rIns="0" bIns="0" rtlCol="0"/>
          <a:lstStyle/>
          <a:p>
            <a:endParaRPr sz="2400" dirty="0">
              <a:latin typeface="Avenir" panose="02000503020000020003" pitchFamily="2" charset="0"/>
            </a:endParaRPr>
          </a:p>
        </p:txBody>
      </p:sp>
      <p:sp>
        <p:nvSpPr>
          <p:cNvPr id="86" name="object 3"/>
          <p:cNvSpPr txBox="1"/>
          <p:nvPr/>
        </p:nvSpPr>
        <p:spPr>
          <a:xfrm>
            <a:off x="3264826" y="4263713"/>
            <a:ext cx="2482907" cy="654496"/>
          </a:xfrm>
          <a:prstGeom prst="rect">
            <a:avLst/>
          </a:prstGeom>
        </p:spPr>
        <p:txBody>
          <a:bodyPr vert="horz" wrap="square" lIns="0" tIns="8086" rIns="0" bIns="0" rtlCol="0">
            <a:spAutoFit/>
          </a:bodyPr>
          <a:lstStyle/>
          <a:p>
            <a:pPr marL="7701">
              <a:spcBef>
                <a:spcPts val="64"/>
              </a:spcBef>
            </a:pPr>
            <a:r>
              <a:rPr lang="it-IT" sz="2400" dirty="0">
                <a:solidFill>
                  <a:srgbClr val="23546F"/>
                </a:solidFill>
                <a:latin typeface="Avenir" panose="02000503020000020003" pitchFamily="2" charset="0"/>
                <a:cs typeface="PT Sans"/>
              </a:rPr>
              <a:t>635</a:t>
            </a:r>
            <a:endParaRPr sz="2400" dirty="0">
              <a:latin typeface="Avenir" panose="02000503020000020003" pitchFamily="2" charset="0"/>
              <a:cs typeface="PT Sans"/>
            </a:endParaRPr>
          </a:p>
          <a:p>
            <a:pPr marL="7701">
              <a:spcBef>
                <a:spcPts val="12"/>
              </a:spcBef>
            </a:pPr>
            <a:r>
              <a:rPr lang="en-GB" spc="-6" dirty="0">
                <a:latin typeface="Avenir" panose="02000503020000020003" pitchFamily="2" charset="0"/>
                <a:cs typeface="PT Sans"/>
              </a:rPr>
              <a:t>Associate</a:t>
            </a:r>
            <a:r>
              <a:rPr lang="en-GB" spc="-79" dirty="0">
                <a:latin typeface="Avenir" panose="02000503020000020003" pitchFamily="2" charset="0"/>
                <a:cs typeface="PT Sans"/>
              </a:rPr>
              <a:t> </a:t>
            </a:r>
            <a:r>
              <a:rPr lang="en-GB" dirty="0">
                <a:latin typeface="Avenir" panose="02000503020000020003" pitchFamily="2" charset="0"/>
                <a:cs typeface="PT Sans"/>
              </a:rPr>
              <a:t>Professors</a:t>
            </a:r>
          </a:p>
        </p:txBody>
      </p:sp>
      <p:pic>
        <p:nvPicPr>
          <p:cNvPr id="24" name="Segnaposto immagine 23"/>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a:prstGeom prst="rect">
            <a:avLst/>
          </a:prstGeom>
        </p:spPr>
      </p:pic>
    </p:spTree>
    <p:extLst>
      <p:ext uri="{BB962C8B-B14F-4D97-AF65-F5344CB8AC3E}">
        <p14:creationId xmlns:p14="http://schemas.microsoft.com/office/powerpoint/2010/main" val="19139734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24E02-87D9-F648-9338-C02AF73EB213}"/>
              </a:ext>
            </a:extLst>
          </p:cNvPr>
          <p:cNvSpPr>
            <a:spLocks noGrp="1"/>
          </p:cNvSpPr>
          <p:nvPr>
            <p:ph type="title"/>
          </p:nvPr>
        </p:nvSpPr>
        <p:spPr>
          <a:xfrm>
            <a:off x="51816" y="109093"/>
            <a:ext cx="12048744" cy="841883"/>
          </a:xfrm>
        </p:spPr>
        <p:txBody>
          <a:bodyPr>
            <a:normAutofit fontScale="90000"/>
          </a:bodyPr>
          <a:lstStyle/>
          <a:p>
            <a:r>
              <a:rPr lang="en-GB" dirty="0"/>
              <a:t>Manufacturing Group @ School of Management</a:t>
            </a:r>
            <a:endParaRPr lang="en-BE" dirty="0"/>
          </a:p>
        </p:txBody>
      </p:sp>
      <p:sp>
        <p:nvSpPr>
          <p:cNvPr id="3" name="Titolo 2">
            <a:extLst>
              <a:ext uri="{FF2B5EF4-FFF2-40B4-BE49-F238E27FC236}">
                <a16:creationId xmlns:a16="http://schemas.microsoft.com/office/drawing/2014/main" id="{A5324F1F-67A7-B343-9CDF-AA007DD9F44A}"/>
              </a:ext>
            </a:extLst>
          </p:cNvPr>
          <p:cNvSpPr txBox="1">
            <a:spLocks/>
          </p:cNvSpPr>
          <p:nvPr/>
        </p:nvSpPr>
        <p:spPr bwMode="auto">
          <a:xfrm>
            <a:off x="1810358" y="1979756"/>
            <a:ext cx="8229600" cy="857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altLang="it-IT" sz="1800" dirty="0" err="1">
                <a:solidFill>
                  <a:srgbClr val="416477"/>
                </a:solidFill>
                <a:latin typeface="Avenir" panose="02000503020000020003" pitchFamily="2" charset="0"/>
              </a:rPr>
              <a:t>Research</a:t>
            </a:r>
            <a:r>
              <a:rPr lang="it-IT" altLang="it-IT" sz="1800" dirty="0">
                <a:solidFill>
                  <a:srgbClr val="416477"/>
                </a:solidFill>
                <a:latin typeface="Avenir" panose="02000503020000020003" pitchFamily="2" charset="0"/>
              </a:rPr>
              <a:t> </a:t>
            </a:r>
            <a:r>
              <a:rPr lang="it-IT" altLang="it-IT" sz="1800" dirty="0" err="1">
                <a:solidFill>
                  <a:srgbClr val="416477"/>
                </a:solidFill>
                <a:latin typeface="Avenir" panose="02000503020000020003" pitchFamily="2" charset="0"/>
              </a:rPr>
              <a:t>Areas</a:t>
            </a:r>
            <a:r>
              <a:rPr lang="it-IT" altLang="it-IT" sz="1800" dirty="0">
                <a:solidFill>
                  <a:srgbClr val="416477"/>
                </a:solidFill>
                <a:latin typeface="Avenir" panose="02000503020000020003" pitchFamily="2" charset="0"/>
              </a:rPr>
              <a:t> </a:t>
            </a:r>
          </a:p>
        </p:txBody>
      </p:sp>
      <p:sp>
        <p:nvSpPr>
          <p:cNvPr id="4" name="Rettangolo 2">
            <a:extLst>
              <a:ext uri="{FF2B5EF4-FFF2-40B4-BE49-F238E27FC236}">
                <a16:creationId xmlns:a16="http://schemas.microsoft.com/office/drawing/2014/main" id="{465FBA59-B69D-9B45-9523-D7311C1DF29D}"/>
              </a:ext>
            </a:extLst>
          </p:cNvPr>
          <p:cNvSpPr/>
          <p:nvPr/>
        </p:nvSpPr>
        <p:spPr>
          <a:xfrm>
            <a:off x="1810358" y="2712496"/>
            <a:ext cx="2135188" cy="1270000"/>
          </a:xfrm>
          <a:prstGeom prst="rect">
            <a:avLst/>
          </a:prstGeom>
          <a:noFill/>
          <a:ln w="9525" cmpd="sng">
            <a:solidFill>
              <a:srgbClr val="1E287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it-IT">
              <a:solidFill>
                <a:srgbClr val="416477"/>
              </a:solidFill>
              <a:latin typeface="Avenir" panose="02000503020000020003" pitchFamily="2" charset="0"/>
            </a:endParaRPr>
          </a:p>
        </p:txBody>
      </p:sp>
      <p:sp>
        <p:nvSpPr>
          <p:cNvPr id="5" name="Rettangolo 3">
            <a:extLst>
              <a:ext uri="{FF2B5EF4-FFF2-40B4-BE49-F238E27FC236}">
                <a16:creationId xmlns:a16="http://schemas.microsoft.com/office/drawing/2014/main" id="{D1872F76-124D-FB40-BB6C-F8B2A33C99E9}"/>
              </a:ext>
            </a:extLst>
          </p:cNvPr>
          <p:cNvSpPr/>
          <p:nvPr/>
        </p:nvSpPr>
        <p:spPr>
          <a:xfrm>
            <a:off x="4028096" y="2712496"/>
            <a:ext cx="2209800" cy="1270000"/>
          </a:xfrm>
          <a:prstGeom prst="rect">
            <a:avLst/>
          </a:prstGeom>
          <a:noFill/>
          <a:ln w="9525" cmpd="sng">
            <a:solidFill>
              <a:srgbClr val="1E287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it-IT">
              <a:solidFill>
                <a:srgbClr val="416477"/>
              </a:solidFill>
              <a:latin typeface="Avenir" panose="02000503020000020003" pitchFamily="2" charset="0"/>
            </a:endParaRPr>
          </a:p>
        </p:txBody>
      </p:sp>
      <p:sp>
        <p:nvSpPr>
          <p:cNvPr id="6" name="Rettangolo 4">
            <a:extLst>
              <a:ext uri="{FF2B5EF4-FFF2-40B4-BE49-F238E27FC236}">
                <a16:creationId xmlns:a16="http://schemas.microsoft.com/office/drawing/2014/main" id="{B804BD8F-147A-E04E-9C4C-D905B27E5AB8}"/>
              </a:ext>
            </a:extLst>
          </p:cNvPr>
          <p:cNvSpPr/>
          <p:nvPr/>
        </p:nvSpPr>
        <p:spPr>
          <a:xfrm>
            <a:off x="6315683" y="2712496"/>
            <a:ext cx="2135188" cy="1270000"/>
          </a:xfrm>
          <a:prstGeom prst="rect">
            <a:avLst/>
          </a:prstGeom>
          <a:noFill/>
          <a:ln w="9525" cmpd="sng">
            <a:solidFill>
              <a:srgbClr val="1E287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it-IT">
              <a:solidFill>
                <a:srgbClr val="416477"/>
              </a:solidFill>
              <a:latin typeface="Avenir" panose="02000503020000020003" pitchFamily="2" charset="0"/>
            </a:endParaRPr>
          </a:p>
        </p:txBody>
      </p:sp>
      <p:sp>
        <p:nvSpPr>
          <p:cNvPr id="7" name="Rettangolo 5">
            <a:extLst>
              <a:ext uri="{FF2B5EF4-FFF2-40B4-BE49-F238E27FC236}">
                <a16:creationId xmlns:a16="http://schemas.microsoft.com/office/drawing/2014/main" id="{42643841-FDC0-7048-BBCB-2A2A897687E4}"/>
              </a:ext>
            </a:extLst>
          </p:cNvPr>
          <p:cNvSpPr/>
          <p:nvPr/>
        </p:nvSpPr>
        <p:spPr>
          <a:xfrm>
            <a:off x="1810358" y="4457158"/>
            <a:ext cx="2919413" cy="1268413"/>
          </a:xfrm>
          <a:prstGeom prst="rect">
            <a:avLst/>
          </a:prstGeom>
          <a:noFill/>
          <a:ln w="9525" cmpd="sng">
            <a:solidFill>
              <a:srgbClr val="1E287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it-IT">
              <a:solidFill>
                <a:srgbClr val="416477"/>
              </a:solidFill>
              <a:latin typeface="Avenir" panose="02000503020000020003" pitchFamily="2" charset="0"/>
            </a:endParaRPr>
          </a:p>
        </p:txBody>
      </p:sp>
      <p:sp>
        <p:nvSpPr>
          <p:cNvPr id="8" name="Rettangolo 6">
            <a:extLst>
              <a:ext uri="{FF2B5EF4-FFF2-40B4-BE49-F238E27FC236}">
                <a16:creationId xmlns:a16="http://schemas.microsoft.com/office/drawing/2014/main" id="{DE4DF594-6AAE-7548-884A-75E5EA5C257A}"/>
              </a:ext>
            </a:extLst>
          </p:cNvPr>
          <p:cNvSpPr/>
          <p:nvPr/>
        </p:nvSpPr>
        <p:spPr>
          <a:xfrm>
            <a:off x="4817083" y="4457158"/>
            <a:ext cx="2840038" cy="1268413"/>
          </a:xfrm>
          <a:prstGeom prst="rect">
            <a:avLst/>
          </a:prstGeom>
          <a:noFill/>
          <a:ln w="9525" cmpd="sng">
            <a:solidFill>
              <a:srgbClr val="1E287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it-IT">
              <a:solidFill>
                <a:srgbClr val="416477"/>
              </a:solidFill>
              <a:latin typeface="Avenir" panose="02000503020000020003" pitchFamily="2" charset="0"/>
            </a:endParaRPr>
          </a:p>
        </p:txBody>
      </p:sp>
      <p:sp>
        <p:nvSpPr>
          <p:cNvPr id="9" name="Rettangolo 7">
            <a:extLst>
              <a:ext uri="{FF2B5EF4-FFF2-40B4-BE49-F238E27FC236}">
                <a16:creationId xmlns:a16="http://schemas.microsoft.com/office/drawing/2014/main" id="{E74BFE1D-0EFD-2E41-BAAD-3E973736D5BC}"/>
              </a:ext>
            </a:extLst>
          </p:cNvPr>
          <p:cNvSpPr/>
          <p:nvPr/>
        </p:nvSpPr>
        <p:spPr>
          <a:xfrm>
            <a:off x="7755546" y="4457158"/>
            <a:ext cx="2921000" cy="1268413"/>
          </a:xfrm>
          <a:prstGeom prst="rect">
            <a:avLst/>
          </a:prstGeom>
          <a:noFill/>
          <a:ln w="9525" cmpd="sng">
            <a:solidFill>
              <a:srgbClr val="1E287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it-IT">
              <a:solidFill>
                <a:srgbClr val="416477"/>
              </a:solidFill>
              <a:latin typeface="Avenir" panose="02000503020000020003" pitchFamily="2" charset="0"/>
            </a:endParaRPr>
          </a:p>
        </p:txBody>
      </p:sp>
      <p:grpSp>
        <p:nvGrpSpPr>
          <p:cNvPr id="10" name="Gruppo 24">
            <a:extLst>
              <a:ext uri="{FF2B5EF4-FFF2-40B4-BE49-F238E27FC236}">
                <a16:creationId xmlns:a16="http://schemas.microsoft.com/office/drawing/2014/main" id="{4D17C158-4034-3742-9729-55886003A1EA}"/>
              </a:ext>
            </a:extLst>
          </p:cNvPr>
          <p:cNvGrpSpPr>
            <a:grpSpLocks/>
          </p:cNvGrpSpPr>
          <p:nvPr/>
        </p:nvGrpSpPr>
        <p:grpSpPr bwMode="auto">
          <a:xfrm>
            <a:off x="2385033" y="2285458"/>
            <a:ext cx="957263" cy="957263"/>
            <a:chOff x="711612" y="1514208"/>
            <a:chExt cx="957313" cy="957313"/>
          </a:xfrm>
        </p:grpSpPr>
        <p:sp>
          <p:nvSpPr>
            <p:cNvPr id="11" name="Ovale 9">
              <a:extLst>
                <a:ext uri="{FF2B5EF4-FFF2-40B4-BE49-F238E27FC236}">
                  <a16:creationId xmlns:a16="http://schemas.microsoft.com/office/drawing/2014/main" id="{7D548AF3-D661-3E4A-A8BE-0310D44293DB}"/>
                </a:ext>
              </a:extLst>
            </p:cNvPr>
            <p:cNvSpPr/>
            <p:nvPr/>
          </p:nvSpPr>
          <p:spPr>
            <a:xfrm>
              <a:off x="711612" y="1514208"/>
              <a:ext cx="957313" cy="957313"/>
            </a:xfrm>
            <a:prstGeom prst="ellipse">
              <a:avLst/>
            </a:prstGeom>
            <a:solidFill>
              <a:srgbClr val="1E287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it-IT">
                <a:solidFill>
                  <a:srgbClr val="416477"/>
                </a:solidFill>
                <a:latin typeface="Avenir" panose="02000503020000020003" pitchFamily="2" charset="0"/>
              </a:endParaRPr>
            </a:p>
          </p:txBody>
        </p:sp>
        <p:pic>
          <p:nvPicPr>
            <p:cNvPr id="12" name="Immagine 3">
              <a:extLst>
                <a:ext uri="{FF2B5EF4-FFF2-40B4-BE49-F238E27FC236}">
                  <a16:creationId xmlns:a16="http://schemas.microsoft.com/office/drawing/2014/main" id="{81CA80D3-0E67-134C-94F6-AED018993FD6}"/>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6994" y="1732749"/>
              <a:ext cx="519601" cy="51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uppo 25">
            <a:extLst>
              <a:ext uri="{FF2B5EF4-FFF2-40B4-BE49-F238E27FC236}">
                <a16:creationId xmlns:a16="http://schemas.microsoft.com/office/drawing/2014/main" id="{00946F7C-A3CF-C346-830C-2FF9C4624D6B}"/>
              </a:ext>
            </a:extLst>
          </p:cNvPr>
          <p:cNvGrpSpPr>
            <a:grpSpLocks/>
          </p:cNvGrpSpPr>
          <p:nvPr/>
        </p:nvGrpSpPr>
        <p:grpSpPr bwMode="auto">
          <a:xfrm>
            <a:off x="4642458" y="2285458"/>
            <a:ext cx="957263" cy="957263"/>
            <a:chOff x="2968368" y="1514208"/>
            <a:chExt cx="957313" cy="957313"/>
          </a:xfrm>
        </p:grpSpPr>
        <p:sp>
          <p:nvSpPr>
            <p:cNvPr id="14" name="Ovale 12">
              <a:extLst>
                <a:ext uri="{FF2B5EF4-FFF2-40B4-BE49-F238E27FC236}">
                  <a16:creationId xmlns:a16="http://schemas.microsoft.com/office/drawing/2014/main" id="{4E977F5D-12A6-7844-910B-385E185215FD}"/>
                </a:ext>
              </a:extLst>
            </p:cNvPr>
            <p:cNvSpPr/>
            <p:nvPr/>
          </p:nvSpPr>
          <p:spPr>
            <a:xfrm>
              <a:off x="2968368" y="1514208"/>
              <a:ext cx="957313" cy="957313"/>
            </a:xfrm>
            <a:prstGeom prst="ellipse">
              <a:avLst/>
            </a:prstGeom>
            <a:solidFill>
              <a:srgbClr val="1E287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it-IT">
                <a:solidFill>
                  <a:srgbClr val="416477"/>
                </a:solidFill>
                <a:latin typeface="Avenir" panose="02000503020000020003" pitchFamily="2" charset="0"/>
              </a:endParaRPr>
            </a:p>
          </p:txBody>
        </p:sp>
        <p:pic>
          <p:nvPicPr>
            <p:cNvPr id="15" name="Immagine 4">
              <a:extLst>
                <a:ext uri="{FF2B5EF4-FFF2-40B4-BE49-F238E27FC236}">
                  <a16:creationId xmlns:a16="http://schemas.microsoft.com/office/drawing/2014/main" id="{BB447EE9-8303-C448-8ED5-942D9D4E0B89}"/>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43372" y="1777727"/>
              <a:ext cx="588610" cy="389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 name="Gruppo 26">
            <a:extLst>
              <a:ext uri="{FF2B5EF4-FFF2-40B4-BE49-F238E27FC236}">
                <a16:creationId xmlns:a16="http://schemas.microsoft.com/office/drawing/2014/main" id="{3AB2EA82-807E-6D4F-AA84-5A0DB392BC5E}"/>
              </a:ext>
            </a:extLst>
          </p:cNvPr>
          <p:cNvGrpSpPr>
            <a:grpSpLocks/>
          </p:cNvGrpSpPr>
          <p:nvPr/>
        </p:nvGrpSpPr>
        <p:grpSpPr bwMode="auto">
          <a:xfrm>
            <a:off x="6879246" y="2285458"/>
            <a:ext cx="957262" cy="957263"/>
            <a:chOff x="5205261" y="1514208"/>
            <a:chExt cx="957313" cy="957313"/>
          </a:xfrm>
        </p:grpSpPr>
        <p:sp>
          <p:nvSpPr>
            <p:cNvPr id="17" name="Ovale 15">
              <a:extLst>
                <a:ext uri="{FF2B5EF4-FFF2-40B4-BE49-F238E27FC236}">
                  <a16:creationId xmlns:a16="http://schemas.microsoft.com/office/drawing/2014/main" id="{09B9F24B-BCD3-0043-B39D-96B5A03C53AA}"/>
                </a:ext>
              </a:extLst>
            </p:cNvPr>
            <p:cNvSpPr/>
            <p:nvPr/>
          </p:nvSpPr>
          <p:spPr>
            <a:xfrm>
              <a:off x="5205261" y="1514208"/>
              <a:ext cx="957313" cy="957313"/>
            </a:xfrm>
            <a:prstGeom prst="ellipse">
              <a:avLst/>
            </a:prstGeom>
            <a:solidFill>
              <a:srgbClr val="1E287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it-IT">
                <a:solidFill>
                  <a:srgbClr val="416477"/>
                </a:solidFill>
                <a:latin typeface="Avenir" panose="02000503020000020003" pitchFamily="2" charset="0"/>
              </a:endParaRPr>
            </a:p>
          </p:txBody>
        </p:sp>
        <p:pic>
          <p:nvPicPr>
            <p:cNvPr id="18" name="Immagine 12">
              <a:extLst>
                <a:ext uri="{FF2B5EF4-FFF2-40B4-BE49-F238E27FC236}">
                  <a16:creationId xmlns:a16="http://schemas.microsoft.com/office/drawing/2014/main" id="{7B42B1F9-E86E-1443-8EB0-BFCE1772AF72}"/>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66839" y="1781943"/>
              <a:ext cx="633010" cy="395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Rettangolo 17">
            <a:extLst>
              <a:ext uri="{FF2B5EF4-FFF2-40B4-BE49-F238E27FC236}">
                <a16:creationId xmlns:a16="http://schemas.microsoft.com/office/drawing/2014/main" id="{26F15A21-D2CB-AE47-9525-3715DBA98865}"/>
              </a:ext>
            </a:extLst>
          </p:cNvPr>
          <p:cNvSpPr/>
          <p:nvPr/>
        </p:nvSpPr>
        <p:spPr>
          <a:xfrm>
            <a:off x="8539771" y="2712496"/>
            <a:ext cx="2136775" cy="1270000"/>
          </a:xfrm>
          <a:prstGeom prst="rect">
            <a:avLst/>
          </a:prstGeom>
          <a:noFill/>
          <a:ln w="9525" cmpd="sng">
            <a:solidFill>
              <a:srgbClr val="1E287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it-IT">
              <a:solidFill>
                <a:srgbClr val="416477"/>
              </a:solidFill>
              <a:latin typeface="Avenir" panose="02000503020000020003" pitchFamily="2" charset="0"/>
            </a:endParaRPr>
          </a:p>
        </p:txBody>
      </p:sp>
      <p:grpSp>
        <p:nvGrpSpPr>
          <p:cNvPr id="20" name="Gruppo 27">
            <a:extLst>
              <a:ext uri="{FF2B5EF4-FFF2-40B4-BE49-F238E27FC236}">
                <a16:creationId xmlns:a16="http://schemas.microsoft.com/office/drawing/2014/main" id="{31B85AF4-3224-954D-9B18-2E239647612D}"/>
              </a:ext>
            </a:extLst>
          </p:cNvPr>
          <p:cNvGrpSpPr>
            <a:grpSpLocks/>
          </p:cNvGrpSpPr>
          <p:nvPr/>
        </p:nvGrpSpPr>
        <p:grpSpPr bwMode="auto">
          <a:xfrm>
            <a:off x="9127146" y="2285458"/>
            <a:ext cx="957262" cy="957263"/>
            <a:chOff x="7452543" y="1514208"/>
            <a:chExt cx="957313" cy="957313"/>
          </a:xfrm>
        </p:grpSpPr>
        <p:sp>
          <p:nvSpPr>
            <p:cNvPr id="21" name="Ovale 19">
              <a:extLst>
                <a:ext uri="{FF2B5EF4-FFF2-40B4-BE49-F238E27FC236}">
                  <a16:creationId xmlns:a16="http://schemas.microsoft.com/office/drawing/2014/main" id="{4CEA4526-B378-3D4B-9E1F-A4F988D4A172}"/>
                </a:ext>
              </a:extLst>
            </p:cNvPr>
            <p:cNvSpPr/>
            <p:nvPr/>
          </p:nvSpPr>
          <p:spPr>
            <a:xfrm>
              <a:off x="7452543" y="1514208"/>
              <a:ext cx="957313" cy="957313"/>
            </a:xfrm>
            <a:prstGeom prst="ellipse">
              <a:avLst/>
            </a:prstGeom>
            <a:solidFill>
              <a:srgbClr val="1E287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it-IT">
                <a:solidFill>
                  <a:srgbClr val="416477"/>
                </a:solidFill>
                <a:latin typeface="Avenir" panose="02000503020000020003" pitchFamily="2" charset="0"/>
              </a:endParaRPr>
            </a:p>
          </p:txBody>
        </p:sp>
        <p:pic>
          <p:nvPicPr>
            <p:cNvPr id="22" name="Immagine 18">
              <a:extLst>
                <a:ext uri="{FF2B5EF4-FFF2-40B4-BE49-F238E27FC236}">
                  <a16:creationId xmlns:a16="http://schemas.microsoft.com/office/drawing/2014/main" id="{1987A4C5-848D-AE4B-8DEE-64E232F860F3}"/>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595219" y="1685450"/>
              <a:ext cx="664710" cy="512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 name="Gruppo 28">
            <a:extLst>
              <a:ext uri="{FF2B5EF4-FFF2-40B4-BE49-F238E27FC236}">
                <a16:creationId xmlns:a16="http://schemas.microsoft.com/office/drawing/2014/main" id="{C235375F-B964-C046-AB09-D4D9F074A531}"/>
              </a:ext>
            </a:extLst>
          </p:cNvPr>
          <p:cNvGrpSpPr>
            <a:grpSpLocks/>
          </p:cNvGrpSpPr>
          <p:nvPr/>
        </p:nvGrpSpPr>
        <p:grpSpPr bwMode="auto">
          <a:xfrm>
            <a:off x="2750158" y="4079333"/>
            <a:ext cx="957263" cy="957263"/>
            <a:chOff x="1076694" y="3308398"/>
            <a:chExt cx="957313" cy="957313"/>
          </a:xfrm>
        </p:grpSpPr>
        <p:sp>
          <p:nvSpPr>
            <p:cNvPr id="24" name="Ovale 22">
              <a:extLst>
                <a:ext uri="{FF2B5EF4-FFF2-40B4-BE49-F238E27FC236}">
                  <a16:creationId xmlns:a16="http://schemas.microsoft.com/office/drawing/2014/main" id="{6199F5C0-1794-9844-80E0-CA4853E91839}"/>
                </a:ext>
              </a:extLst>
            </p:cNvPr>
            <p:cNvSpPr/>
            <p:nvPr/>
          </p:nvSpPr>
          <p:spPr>
            <a:xfrm>
              <a:off x="1076694" y="3308398"/>
              <a:ext cx="957313" cy="957313"/>
            </a:xfrm>
            <a:prstGeom prst="ellipse">
              <a:avLst/>
            </a:prstGeom>
            <a:solidFill>
              <a:srgbClr val="1E287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it-IT">
                <a:solidFill>
                  <a:srgbClr val="416477"/>
                </a:solidFill>
                <a:latin typeface="Avenir" panose="02000503020000020003" pitchFamily="2" charset="0"/>
              </a:endParaRPr>
            </a:p>
          </p:txBody>
        </p:sp>
        <p:pic>
          <p:nvPicPr>
            <p:cNvPr id="25" name="Immagine 19">
              <a:extLst>
                <a:ext uri="{FF2B5EF4-FFF2-40B4-BE49-F238E27FC236}">
                  <a16:creationId xmlns:a16="http://schemas.microsoft.com/office/drawing/2014/main" id="{4CA2179A-D236-C34D-8064-05145016DCD3}"/>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363747" y="3526744"/>
              <a:ext cx="398103" cy="551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 name="Gruppo 29">
            <a:extLst>
              <a:ext uri="{FF2B5EF4-FFF2-40B4-BE49-F238E27FC236}">
                <a16:creationId xmlns:a16="http://schemas.microsoft.com/office/drawing/2014/main" id="{C7093A2B-F4E3-E04A-9D2C-176CF66B2F66}"/>
              </a:ext>
            </a:extLst>
          </p:cNvPr>
          <p:cNvGrpSpPr>
            <a:grpSpLocks/>
          </p:cNvGrpSpPr>
          <p:nvPr/>
        </p:nvGrpSpPr>
        <p:grpSpPr bwMode="auto">
          <a:xfrm>
            <a:off x="5794983" y="4074571"/>
            <a:ext cx="957263" cy="957262"/>
            <a:chOff x="4121788" y="3304232"/>
            <a:chExt cx="957313" cy="957313"/>
          </a:xfrm>
        </p:grpSpPr>
        <p:sp>
          <p:nvSpPr>
            <p:cNvPr id="27" name="Ovale 25">
              <a:extLst>
                <a:ext uri="{FF2B5EF4-FFF2-40B4-BE49-F238E27FC236}">
                  <a16:creationId xmlns:a16="http://schemas.microsoft.com/office/drawing/2014/main" id="{C0DA9932-75B4-8B43-B4F1-B6F2245D7A4B}"/>
                </a:ext>
              </a:extLst>
            </p:cNvPr>
            <p:cNvSpPr/>
            <p:nvPr/>
          </p:nvSpPr>
          <p:spPr>
            <a:xfrm>
              <a:off x="4121788" y="3304232"/>
              <a:ext cx="957313" cy="957313"/>
            </a:xfrm>
            <a:prstGeom prst="ellipse">
              <a:avLst/>
            </a:prstGeom>
            <a:solidFill>
              <a:srgbClr val="1E287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it-IT">
                <a:solidFill>
                  <a:srgbClr val="416477"/>
                </a:solidFill>
                <a:latin typeface="Avenir" panose="02000503020000020003" pitchFamily="2" charset="0"/>
              </a:endParaRPr>
            </a:p>
          </p:txBody>
        </p:sp>
        <p:pic>
          <p:nvPicPr>
            <p:cNvPr id="28" name="Immagine 20">
              <a:extLst>
                <a:ext uri="{FF2B5EF4-FFF2-40B4-BE49-F238E27FC236}">
                  <a16:creationId xmlns:a16="http://schemas.microsoft.com/office/drawing/2014/main" id="{D7C2A88A-5611-4147-8073-9C79ECA0FC87}"/>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4272474" y="3493570"/>
              <a:ext cx="644222" cy="58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9" name="Gruppo 30">
            <a:extLst>
              <a:ext uri="{FF2B5EF4-FFF2-40B4-BE49-F238E27FC236}">
                <a16:creationId xmlns:a16="http://schemas.microsoft.com/office/drawing/2014/main" id="{31F0484F-74BB-FC46-ACAC-2858F7AB54A1}"/>
              </a:ext>
            </a:extLst>
          </p:cNvPr>
          <p:cNvGrpSpPr>
            <a:grpSpLocks/>
          </p:cNvGrpSpPr>
          <p:nvPr/>
        </p:nvGrpSpPr>
        <p:grpSpPr bwMode="auto">
          <a:xfrm>
            <a:off x="8741383" y="4079333"/>
            <a:ext cx="957263" cy="957263"/>
            <a:chOff x="7066811" y="3308398"/>
            <a:chExt cx="957313" cy="957313"/>
          </a:xfrm>
        </p:grpSpPr>
        <p:sp>
          <p:nvSpPr>
            <p:cNvPr id="30" name="Ovale 28">
              <a:extLst>
                <a:ext uri="{FF2B5EF4-FFF2-40B4-BE49-F238E27FC236}">
                  <a16:creationId xmlns:a16="http://schemas.microsoft.com/office/drawing/2014/main" id="{5BBEC548-C34F-FB4D-A458-506AD74CC865}"/>
                </a:ext>
              </a:extLst>
            </p:cNvPr>
            <p:cNvSpPr/>
            <p:nvPr/>
          </p:nvSpPr>
          <p:spPr>
            <a:xfrm>
              <a:off x="7066811" y="3308398"/>
              <a:ext cx="957313" cy="957313"/>
            </a:xfrm>
            <a:prstGeom prst="ellipse">
              <a:avLst/>
            </a:prstGeom>
            <a:solidFill>
              <a:srgbClr val="1E287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it-IT">
                <a:solidFill>
                  <a:srgbClr val="416477"/>
                </a:solidFill>
                <a:latin typeface="Avenir" panose="02000503020000020003" pitchFamily="2" charset="0"/>
              </a:endParaRPr>
            </a:p>
          </p:txBody>
        </p:sp>
        <p:pic>
          <p:nvPicPr>
            <p:cNvPr id="31" name="Immagine 23">
              <a:extLst>
                <a:ext uri="{FF2B5EF4-FFF2-40B4-BE49-F238E27FC236}">
                  <a16:creationId xmlns:a16="http://schemas.microsoft.com/office/drawing/2014/main" id="{7C33B95A-3511-DE47-953B-39A5ADF6002A}"/>
                </a:ext>
              </a:extLst>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7291194" y="3506092"/>
              <a:ext cx="493396" cy="562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 name="CasellaDiTesto 21503">
            <a:extLst>
              <a:ext uri="{FF2B5EF4-FFF2-40B4-BE49-F238E27FC236}">
                <a16:creationId xmlns:a16="http://schemas.microsoft.com/office/drawing/2014/main" id="{47C046FD-242D-2843-A4B0-525FC33AE5C5}"/>
              </a:ext>
            </a:extLst>
          </p:cNvPr>
          <p:cNvSpPr txBox="1">
            <a:spLocks noChangeArrowheads="1"/>
          </p:cNvSpPr>
          <p:nvPr/>
        </p:nvSpPr>
        <p:spPr bwMode="auto">
          <a:xfrm>
            <a:off x="1843696" y="3393533"/>
            <a:ext cx="2035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1A2267"/>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7F7F7F"/>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7F7F7F"/>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7F7F7F"/>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7F7F7F"/>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7F7F7F"/>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7F7F7F"/>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7F7F7F"/>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7F7F7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it-IT" altLang="it-IT" sz="1200">
                <a:solidFill>
                  <a:srgbClr val="416477"/>
                </a:solidFill>
                <a:latin typeface="Avenir" panose="02000503020000020003" pitchFamily="2" charset="0"/>
                <a:cs typeface="Arial" panose="020B0604020202020204" pitchFamily="34" charset="0"/>
              </a:rPr>
              <a:t>Energy and Resource Efficiency in Manufacturing</a:t>
            </a:r>
          </a:p>
        </p:txBody>
      </p:sp>
      <p:sp>
        <p:nvSpPr>
          <p:cNvPr id="33" name="CasellaDiTesto 31">
            <a:extLst>
              <a:ext uri="{FF2B5EF4-FFF2-40B4-BE49-F238E27FC236}">
                <a16:creationId xmlns:a16="http://schemas.microsoft.com/office/drawing/2014/main" id="{850F69AC-4F01-8948-BE50-62C97745FDD3}"/>
              </a:ext>
            </a:extLst>
          </p:cNvPr>
          <p:cNvSpPr txBox="1"/>
          <p:nvPr/>
        </p:nvSpPr>
        <p:spPr>
          <a:xfrm>
            <a:off x="4120171" y="3401471"/>
            <a:ext cx="2035175" cy="461962"/>
          </a:xfrm>
          <a:prstGeom prst="rect">
            <a:avLst/>
          </a:prstGeom>
          <a:noFill/>
        </p:spPr>
        <p:txBody>
          <a:bodyPr>
            <a:spAutoFit/>
          </a:bodyPr>
          <a:lstStyle/>
          <a:p>
            <a:pPr algn="ctr" eaLnBrk="1" hangingPunct="1">
              <a:defRPr/>
            </a:pPr>
            <a:r>
              <a:rPr lang="it-IT" sz="1200" dirty="0">
                <a:solidFill>
                  <a:srgbClr val="416477"/>
                </a:solidFill>
                <a:latin typeface="Avenir" panose="02000503020000020003" pitchFamily="2" charset="0"/>
                <a:ea typeface="ＭＳ Ｐゴシック" charset="0"/>
                <a:cs typeface="Arial"/>
              </a:rPr>
              <a:t>Product </a:t>
            </a:r>
            <a:r>
              <a:rPr lang="it-IT" sz="1200" dirty="0" err="1">
                <a:solidFill>
                  <a:srgbClr val="416477"/>
                </a:solidFill>
                <a:latin typeface="Avenir" panose="02000503020000020003" pitchFamily="2" charset="0"/>
                <a:ea typeface="ＭＳ Ｐゴシック" charset="0"/>
                <a:cs typeface="Arial"/>
              </a:rPr>
              <a:t>Lifecycle</a:t>
            </a:r>
            <a:endParaRPr lang="it-IT" sz="1200" dirty="0">
              <a:solidFill>
                <a:srgbClr val="416477"/>
              </a:solidFill>
              <a:latin typeface="Avenir" panose="02000503020000020003" pitchFamily="2" charset="0"/>
              <a:ea typeface="ＭＳ Ｐゴシック" charset="0"/>
              <a:cs typeface="Arial"/>
            </a:endParaRPr>
          </a:p>
          <a:p>
            <a:pPr algn="ctr" eaLnBrk="1" hangingPunct="1">
              <a:defRPr/>
            </a:pPr>
            <a:r>
              <a:rPr lang="it-IT" sz="1200" dirty="0">
                <a:solidFill>
                  <a:srgbClr val="416477"/>
                </a:solidFill>
                <a:latin typeface="Avenir" panose="02000503020000020003" pitchFamily="2" charset="0"/>
                <a:ea typeface="ＭＳ Ｐゴシック" charset="0"/>
                <a:cs typeface="Arial"/>
              </a:rPr>
              <a:t>Management</a:t>
            </a:r>
          </a:p>
        </p:txBody>
      </p:sp>
      <p:sp>
        <p:nvSpPr>
          <p:cNvPr id="34" name="CasellaDiTesto 36">
            <a:extLst>
              <a:ext uri="{FF2B5EF4-FFF2-40B4-BE49-F238E27FC236}">
                <a16:creationId xmlns:a16="http://schemas.microsoft.com/office/drawing/2014/main" id="{D35B00F5-38DE-E64E-A94F-646954B379B9}"/>
              </a:ext>
            </a:extLst>
          </p:cNvPr>
          <p:cNvSpPr txBox="1">
            <a:spLocks noChangeArrowheads="1"/>
          </p:cNvSpPr>
          <p:nvPr/>
        </p:nvSpPr>
        <p:spPr bwMode="auto">
          <a:xfrm>
            <a:off x="6409346" y="3437983"/>
            <a:ext cx="20335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1A2267"/>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7F7F7F"/>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7F7F7F"/>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7F7F7F"/>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7F7F7F"/>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7F7F7F"/>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7F7F7F"/>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7F7F7F"/>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7F7F7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it-IT" altLang="it-IT" sz="1200">
                <a:solidFill>
                  <a:srgbClr val="416477"/>
                </a:solidFill>
                <a:latin typeface="Avenir" panose="02000503020000020003" pitchFamily="2" charset="0"/>
                <a:cs typeface="Arial" panose="020B0604020202020204" pitchFamily="34" charset="0"/>
              </a:rPr>
              <a:t>Asset Lifecycle</a:t>
            </a:r>
          </a:p>
          <a:p>
            <a:pPr algn="ctr" eaLnBrk="1" hangingPunct="1">
              <a:spcBef>
                <a:spcPct val="0"/>
              </a:spcBef>
              <a:buFontTx/>
              <a:buNone/>
            </a:pPr>
            <a:r>
              <a:rPr lang="it-IT" altLang="it-IT" sz="1200">
                <a:solidFill>
                  <a:srgbClr val="416477"/>
                </a:solidFill>
                <a:latin typeface="Avenir" panose="02000503020000020003" pitchFamily="2" charset="0"/>
                <a:cs typeface="Arial" panose="020B0604020202020204" pitchFamily="34" charset="0"/>
              </a:rPr>
              <a:t>Management</a:t>
            </a:r>
          </a:p>
        </p:txBody>
      </p:sp>
      <p:sp>
        <p:nvSpPr>
          <p:cNvPr id="35" name="CasellaDiTesto 37">
            <a:extLst>
              <a:ext uri="{FF2B5EF4-FFF2-40B4-BE49-F238E27FC236}">
                <a16:creationId xmlns:a16="http://schemas.microsoft.com/office/drawing/2014/main" id="{C7EB3BC5-9AF5-8243-B0F2-78994547F4B7}"/>
              </a:ext>
            </a:extLst>
          </p:cNvPr>
          <p:cNvSpPr txBox="1">
            <a:spLocks noChangeArrowheads="1"/>
          </p:cNvSpPr>
          <p:nvPr/>
        </p:nvSpPr>
        <p:spPr bwMode="auto">
          <a:xfrm>
            <a:off x="8601683" y="3437983"/>
            <a:ext cx="20335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1A2267"/>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7F7F7F"/>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7F7F7F"/>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7F7F7F"/>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7F7F7F"/>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7F7F7F"/>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7F7F7F"/>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7F7F7F"/>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7F7F7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it-IT" altLang="it-IT" sz="1200">
                <a:solidFill>
                  <a:srgbClr val="416477"/>
                </a:solidFill>
                <a:latin typeface="Avenir" panose="02000503020000020003" pitchFamily="2" charset="0"/>
                <a:cs typeface="Arial" panose="020B0604020202020204" pitchFamily="34" charset="0"/>
              </a:rPr>
              <a:t>Social Sustainable Manufacturing</a:t>
            </a:r>
          </a:p>
        </p:txBody>
      </p:sp>
      <p:sp>
        <p:nvSpPr>
          <p:cNvPr id="36" name="CasellaDiTesto 38">
            <a:extLst>
              <a:ext uri="{FF2B5EF4-FFF2-40B4-BE49-F238E27FC236}">
                <a16:creationId xmlns:a16="http://schemas.microsoft.com/office/drawing/2014/main" id="{6D67FAF8-AA0F-1541-B47F-F16F71331BED}"/>
              </a:ext>
            </a:extLst>
          </p:cNvPr>
          <p:cNvSpPr txBox="1">
            <a:spLocks noChangeArrowheads="1"/>
          </p:cNvSpPr>
          <p:nvPr/>
        </p:nvSpPr>
        <p:spPr bwMode="auto">
          <a:xfrm>
            <a:off x="1921483" y="5154071"/>
            <a:ext cx="27209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1A2267"/>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7F7F7F"/>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7F7F7F"/>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7F7F7F"/>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7F7F7F"/>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7F7F7F"/>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7F7F7F"/>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7F7F7F"/>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7F7F7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it-IT" altLang="it-IT" sz="1200">
                <a:solidFill>
                  <a:srgbClr val="416477"/>
                </a:solidFill>
                <a:latin typeface="Avenir" panose="02000503020000020003" pitchFamily="2" charset="0"/>
                <a:cs typeface="Arial" panose="020B0604020202020204" pitchFamily="34" charset="0"/>
              </a:rPr>
              <a:t>Manufacturing</a:t>
            </a:r>
          </a:p>
          <a:p>
            <a:pPr algn="ctr" eaLnBrk="1" hangingPunct="1">
              <a:spcBef>
                <a:spcPct val="0"/>
              </a:spcBef>
              <a:buFontTx/>
              <a:buNone/>
            </a:pPr>
            <a:r>
              <a:rPr lang="it-IT" altLang="it-IT" sz="1200">
                <a:solidFill>
                  <a:srgbClr val="416477"/>
                </a:solidFill>
                <a:latin typeface="Avenir" panose="02000503020000020003" pitchFamily="2" charset="0"/>
                <a:cs typeface="Arial" panose="020B0604020202020204" pitchFamily="34" charset="0"/>
              </a:rPr>
              <a:t>Services</a:t>
            </a:r>
          </a:p>
        </p:txBody>
      </p:sp>
      <p:sp>
        <p:nvSpPr>
          <p:cNvPr id="37" name="CasellaDiTesto 40">
            <a:extLst>
              <a:ext uri="{FF2B5EF4-FFF2-40B4-BE49-F238E27FC236}">
                <a16:creationId xmlns:a16="http://schemas.microsoft.com/office/drawing/2014/main" id="{456FBA38-EEC5-4443-AA73-4B3B89E8A8F0}"/>
              </a:ext>
            </a:extLst>
          </p:cNvPr>
          <p:cNvSpPr txBox="1">
            <a:spLocks noChangeArrowheads="1"/>
          </p:cNvSpPr>
          <p:nvPr/>
        </p:nvSpPr>
        <p:spPr bwMode="auto">
          <a:xfrm>
            <a:off x="4877408" y="5157246"/>
            <a:ext cx="27209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1A2267"/>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7F7F7F"/>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7F7F7F"/>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7F7F7F"/>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7F7F7F"/>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7F7F7F"/>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7F7F7F"/>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7F7F7F"/>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7F7F7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it-IT" altLang="it-IT" sz="1200">
                <a:solidFill>
                  <a:srgbClr val="416477"/>
                </a:solidFill>
                <a:latin typeface="Avenir" panose="02000503020000020003" pitchFamily="2" charset="0"/>
                <a:cs typeface="Arial" panose="020B0604020202020204" pitchFamily="34" charset="0"/>
              </a:rPr>
              <a:t>Smart </a:t>
            </a:r>
          </a:p>
          <a:p>
            <a:pPr algn="ctr" eaLnBrk="1" hangingPunct="1">
              <a:spcBef>
                <a:spcPct val="0"/>
              </a:spcBef>
              <a:buFontTx/>
              <a:buNone/>
            </a:pPr>
            <a:r>
              <a:rPr lang="it-IT" altLang="it-IT" sz="1200">
                <a:solidFill>
                  <a:srgbClr val="416477"/>
                </a:solidFill>
                <a:latin typeface="Avenir" panose="02000503020000020003" pitchFamily="2" charset="0"/>
                <a:cs typeface="Arial" panose="020B0604020202020204" pitchFamily="34" charset="0"/>
              </a:rPr>
              <a:t>Manufacturing</a:t>
            </a:r>
          </a:p>
        </p:txBody>
      </p:sp>
      <p:sp>
        <p:nvSpPr>
          <p:cNvPr id="38" name="CasellaDiTesto 41">
            <a:extLst>
              <a:ext uri="{FF2B5EF4-FFF2-40B4-BE49-F238E27FC236}">
                <a16:creationId xmlns:a16="http://schemas.microsoft.com/office/drawing/2014/main" id="{DEB784BF-631B-4144-9B2C-0A1DCBCC13D9}"/>
              </a:ext>
            </a:extLst>
          </p:cNvPr>
          <p:cNvSpPr txBox="1">
            <a:spLocks noChangeArrowheads="1"/>
          </p:cNvSpPr>
          <p:nvPr/>
        </p:nvSpPr>
        <p:spPr bwMode="auto">
          <a:xfrm>
            <a:off x="7846033" y="5160421"/>
            <a:ext cx="27209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1A2267"/>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7F7F7F"/>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7F7F7F"/>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7F7F7F"/>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7F7F7F"/>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7F7F7F"/>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7F7F7F"/>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7F7F7F"/>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7F7F7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it-IT" altLang="it-IT" sz="1200" dirty="0" err="1">
                <a:solidFill>
                  <a:srgbClr val="416477"/>
                </a:solidFill>
                <a:latin typeface="Avenir" panose="02000503020000020003" pitchFamily="2" charset="0"/>
                <a:cs typeface="Arial" panose="020B0604020202020204" pitchFamily="34" charset="0"/>
              </a:rPr>
              <a:t>Education</a:t>
            </a:r>
            <a:endParaRPr lang="it-IT" altLang="it-IT" sz="1200" dirty="0">
              <a:solidFill>
                <a:srgbClr val="416477"/>
              </a:solidFill>
              <a:latin typeface="Avenir" panose="02000503020000020003" pitchFamily="2" charset="0"/>
              <a:cs typeface="Arial" panose="020B0604020202020204" pitchFamily="34" charset="0"/>
            </a:endParaRPr>
          </a:p>
          <a:p>
            <a:pPr algn="ctr" eaLnBrk="1" hangingPunct="1">
              <a:spcBef>
                <a:spcPct val="0"/>
              </a:spcBef>
              <a:buFontTx/>
              <a:buNone/>
            </a:pPr>
            <a:r>
              <a:rPr lang="it-IT" altLang="it-IT" sz="1200" dirty="0">
                <a:solidFill>
                  <a:srgbClr val="416477"/>
                </a:solidFill>
                <a:latin typeface="Avenir" panose="02000503020000020003" pitchFamily="2" charset="0"/>
                <a:cs typeface="Arial" panose="020B0604020202020204" pitchFamily="34" charset="0"/>
              </a:rPr>
              <a:t> in Manufacturing</a:t>
            </a:r>
          </a:p>
        </p:txBody>
      </p:sp>
      <p:sp>
        <p:nvSpPr>
          <p:cNvPr id="39" name="Titolo 2">
            <a:extLst>
              <a:ext uri="{FF2B5EF4-FFF2-40B4-BE49-F238E27FC236}">
                <a16:creationId xmlns:a16="http://schemas.microsoft.com/office/drawing/2014/main" id="{6D3E55EB-0B54-C445-9A14-ABED4FB4FC2C}"/>
              </a:ext>
            </a:extLst>
          </p:cNvPr>
          <p:cNvSpPr txBox="1">
            <a:spLocks/>
          </p:cNvSpPr>
          <p:nvPr/>
        </p:nvSpPr>
        <p:spPr bwMode="auto">
          <a:xfrm>
            <a:off x="1765908" y="1352802"/>
            <a:ext cx="8229600" cy="857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altLang="it-IT" sz="1800" dirty="0">
                <a:solidFill>
                  <a:srgbClr val="416477"/>
                </a:solidFill>
                <a:latin typeface="Avenir" panose="02000503020000020003" pitchFamily="2" charset="0"/>
              </a:rPr>
              <a:t>6 </a:t>
            </a:r>
            <a:r>
              <a:rPr lang="it-IT" altLang="it-IT" sz="1800" dirty="0" err="1">
                <a:solidFill>
                  <a:srgbClr val="416477"/>
                </a:solidFill>
                <a:latin typeface="Avenir" panose="02000503020000020003" pitchFamily="2" charset="0"/>
              </a:rPr>
              <a:t>Professors</a:t>
            </a:r>
            <a:r>
              <a:rPr lang="it-IT" altLang="it-IT" sz="1800" dirty="0">
                <a:solidFill>
                  <a:srgbClr val="416477"/>
                </a:solidFill>
                <a:latin typeface="Avenir" panose="02000503020000020003" pitchFamily="2" charset="0"/>
              </a:rPr>
              <a:t> – 50 </a:t>
            </a:r>
            <a:r>
              <a:rPr lang="it-IT" altLang="it-IT" sz="1800" dirty="0" err="1">
                <a:solidFill>
                  <a:srgbClr val="416477"/>
                </a:solidFill>
                <a:latin typeface="Avenir" panose="02000503020000020003" pitchFamily="2" charset="0"/>
              </a:rPr>
              <a:t>Researchers</a:t>
            </a:r>
            <a:endParaRPr lang="it-IT" altLang="it-IT" sz="1800" dirty="0">
              <a:solidFill>
                <a:srgbClr val="416477"/>
              </a:solidFill>
              <a:latin typeface="Avenir" panose="02000503020000020003" pitchFamily="2" charset="0"/>
            </a:endParaRPr>
          </a:p>
        </p:txBody>
      </p:sp>
    </p:spTree>
    <p:extLst>
      <p:ext uri="{BB962C8B-B14F-4D97-AF65-F5344CB8AC3E}">
        <p14:creationId xmlns:p14="http://schemas.microsoft.com/office/powerpoint/2010/main" val="11121542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DF70D-283D-C04D-8910-D47D8A70797C}"/>
              </a:ext>
            </a:extLst>
          </p:cNvPr>
          <p:cNvSpPr>
            <a:spLocks noGrp="1"/>
          </p:cNvSpPr>
          <p:nvPr>
            <p:ph type="title"/>
          </p:nvPr>
        </p:nvSpPr>
        <p:spPr/>
        <p:txBody>
          <a:bodyPr/>
          <a:lstStyle/>
          <a:p>
            <a:r>
              <a:rPr lang="en-US" dirty="0"/>
              <a:t>Industry 4.0 Lab</a:t>
            </a:r>
          </a:p>
        </p:txBody>
      </p:sp>
      <p:sp>
        <p:nvSpPr>
          <p:cNvPr id="3" name="Text Placeholder 2">
            <a:extLst>
              <a:ext uri="{FF2B5EF4-FFF2-40B4-BE49-F238E27FC236}">
                <a16:creationId xmlns:a16="http://schemas.microsoft.com/office/drawing/2014/main" id="{73D161DD-8E5F-3B4C-944A-7D5198DDDA69}"/>
              </a:ext>
            </a:extLst>
          </p:cNvPr>
          <p:cNvSpPr>
            <a:spLocks noGrp="1"/>
          </p:cNvSpPr>
          <p:nvPr>
            <p:ph type="body" idx="1"/>
          </p:nvPr>
        </p:nvSpPr>
        <p:spPr/>
        <p:txBody>
          <a:bodyPr/>
          <a:lstStyle/>
          <a:p>
            <a:r>
              <a:rPr lang="en-US" dirty="0"/>
              <a:t>Use case location</a:t>
            </a:r>
          </a:p>
        </p:txBody>
      </p:sp>
      <p:pic>
        <p:nvPicPr>
          <p:cNvPr id="4" name="Graphic 3">
            <a:extLst>
              <a:ext uri="{FF2B5EF4-FFF2-40B4-BE49-F238E27FC236}">
                <a16:creationId xmlns:a16="http://schemas.microsoft.com/office/drawing/2014/main" id="{7D0603A1-4955-7E48-BA9E-D59D5F3F444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1850" y="925229"/>
            <a:ext cx="1168168" cy="934535"/>
          </a:xfrm>
          <a:prstGeom prst="rect">
            <a:avLst/>
          </a:prstGeom>
        </p:spPr>
      </p:pic>
    </p:spTree>
    <p:extLst>
      <p:ext uri="{BB962C8B-B14F-4D97-AF65-F5344CB8AC3E}">
        <p14:creationId xmlns:p14="http://schemas.microsoft.com/office/powerpoint/2010/main" val="3114506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34F32-4C00-49AB-9CB4-FC5C5C4C41CC}"/>
              </a:ext>
            </a:extLst>
          </p:cNvPr>
          <p:cNvSpPr>
            <a:spLocks noGrp="1"/>
          </p:cNvSpPr>
          <p:nvPr>
            <p:ph type="title"/>
          </p:nvPr>
        </p:nvSpPr>
        <p:spPr>
          <a:xfrm>
            <a:off x="838200" y="2764097"/>
            <a:ext cx="10515600" cy="1690945"/>
          </a:xfrm>
        </p:spPr>
        <p:txBody>
          <a:bodyPr/>
          <a:lstStyle/>
          <a:p>
            <a:pPr algn="ctr"/>
            <a:r>
              <a:rPr lang="en-GB" dirty="0"/>
              <a:t>Agenda</a:t>
            </a:r>
          </a:p>
        </p:txBody>
      </p:sp>
    </p:spTree>
    <p:extLst>
      <p:ext uri="{BB962C8B-B14F-4D97-AF65-F5344CB8AC3E}">
        <p14:creationId xmlns:p14="http://schemas.microsoft.com/office/powerpoint/2010/main" val="39726644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124110" y="2049974"/>
            <a:ext cx="7743791" cy="491016"/>
          </a:xfrm>
        </p:spPr>
        <p:txBody>
          <a:bodyPr/>
          <a:lstStyle/>
          <a:p>
            <a:r>
              <a:rPr lang="it-IT" dirty="0">
                <a:solidFill>
                  <a:srgbClr val="FFC000"/>
                </a:solidFill>
                <a:latin typeface="Avenir" panose="02000503020000020003" pitchFamily="2" charset="0"/>
              </a:rPr>
              <a:t>I4.0 LAB @SOM</a:t>
            </a:r>
          </a:p>
        </p:txBody>
      </p:sp>
      <p:sp>
        <p:nvSpPr>
          <p:cNvPr id="3" name="Sottotitolo 2"/>
          <p:cNvSpPr>
            <a:spLocks noGrp="1"/>
          </p:cNvSpPr>
          <p:nvPr>
            <p:ph type="subTitle" idx="1"/>
          </p:nvPr>
        </p:nvSpPr>
        <p:spPr>
          <a:xfrm>
            <a:off x="2057434" y="5443990"/>
            <a:ext cx="7743791" cy="580834"/>
          </a:xfrm>
        </p:spPr>
        <p:txBody>
          <a:bodyPr>
            <a:noAutofit/>
          </a:bodyPr>
          <a:lstStyle/>
          <a:p>
            <a:r>
              <a:rPr lang="it-IT" sz="1600" dirty="0">
                <a:solidFill>
                  <a:schemeClr val="tx1"/>
                </a:solidFill>
                <a:latin typeface="Avenir" panose="02000503020000020003" pitchFamily="2" charset="0"/>
              </a:rPr>
              <a:t>Walter Quadrini – </a:t>
            </a:r>
            <a:r>
              <a:rPr lang="it-IT" sz="1600" dirty="0">
                <a:solidFill>
                  <a:schemeClr val="tx1"/>
                </a:solidFill>
                <a:latin typeface="Avenir" panose="02000503020000020003" pitchFamily="2" charset="0"/>
                <a:hlinkClick r:id="rId2"/>
              </a:rPr>
              <a:t>walter.quadrini@polimi.it</a:t>
            </a:r>
            <a:endParaRPr lang="it-IT" sz="1600" dirty="0">
              <a:solidFill>
                <a:schemeClr val="tx1"/>
              </a:solidFill>
              <a:latin typeface="Avenir" panose="02000503020000020003" pitchFamily="2" charset="0"/>
            </a:endParaRPr>
          </a:p>
          <a:p>
            <a:r>
              <a:rPr lang="it-IT" sz="1600" dirty="0">
                <a:solidFill>
                  <a:schemeClr val="tx1"/>
                </a:solidFill>
                <a:latin typeface="Avenir" panose="02000503020000020003" pitchFamily="2" charset="0"/>
              </a:rPr>
              <a:t>Giacomo Tavola – </a:t>
            </a:r>
            <a:r>
              <a:rPr lang="it-IT" sz="1600" dirty="0">
                <a:solidFill>
                  <a:schemeClr val="tx1"/>
                </a:solidFill>
                <a:latin typeface="Avenir" panose="02000503020000020003" pitchFamily="2" charset="0"/>
                <a:hlinkClick r:id="rId3"/>
              </a:rPr>
              <a:t>giacomo.tavola@polimi.it</a:t>
            </a:r>
            <a:endParaRPr lang="it-IT" sz="1600" dirty="0">
              <a:solidFill>
                <a:schemeClr val="tx1"/>
              </a:solidFill>
              <a:latin typeface="Avenir" panose="02000503020000020003" pitchFamily="2" charset="0"/>
            </a:endParaRPr>
          </a:p>
          <a:p>
            <a:endParaRPr lang="it-IT" sz="1600" dirty="0">
              <a:solidFill>
                <a:schemeClr val="tx1"/>
              </a:solidFill>
              <a:latin typeface="Avenir" panose="02000503020000020003" pitchFamily="2" charset="0"/>
            </a:endParaRPr>
          </a:p>
        </p:txBody>
      </p:sp>
      <p:sp>
        <p:nvSpPr>
          <p:cNvPr id="4" name="Sottotitolo 2"/>
          <p:cNvSpPr txBox="1">
            <a:spLocks/>
          </p:cNvSpPr>
          <p:nvPr/>
        </p:nvSpPr>
        <p:spPr>
          <a:xfrm>
            <a:off x="2276509" y="995815"/>
            <a:ext cx="7743791" cy="58083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2000" b="0" i="0" kern="1200">
                <a:solidFill>
                  <a:schemeClr val="tx1">
                    <a:tint val="75000"/>
                  </a:schemeClr>
                </a:solidFill>
                <a:latin typeface="+mn-lt"/>
                <a:ea typeface="+mn-ea"/>
                <a:cs typeface="Arial"/>
              </a:defRPr>
            </a:lvl1pPr>
            <a:lvl2pPr marL="457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it-IT" sz="1600" b="0" i="0" u="none" strike="noStrike" kern="1200" cap="none" spc="0" normalizeH="0" baseline="0" noProof="0" dirty="0">
                <a:ln>
                  <a:noFill/>
                </a:ln>
                <a:solidFill>
                  <a:prstClr val="white"/>
                </a:solidFill>
                <a:effectLst/>
                <a:uLnTx/>
                <a:uFillTx/>
                <a:latin typeface="Calibri"/>
                <a:ea typeface="+mn-ea"/>
                <a:cs typeface="Arial"/>
              </a:rPr>
              <a:t>A </a:t>
            </a:r>
            <a:r>
              <a:rPr kumimoji="0" lang="it-IT" sz="1600" b="0" i="0" u="none" strike="noStrike" kern="1200" cap="none" spc="0" normalizeH="0" baseline="0" noProof="0" dirty="0" err="1">
                <a:ln>
                  <a:noFill/>
                </a:ln>
                <a:solidFill>
                  <a:prstClr val="white"/>
                </a:solidFill>
                <a:effectLst/>
                <a:uLnTx/>
                <a:uFillTx/>
                <a:latin typeface="Calibri"/>
                <a:ea typeface="+mn-ea"/>
                <a:cs typeface="Arial"/>
              </a:rPr>
              <a:t>teaching</a:t>
            </a:r>
            <a:r>
              <a:rPr kumimoji="0" lang="it-IT" sz="1600" b="0" i="0" u="none" strike="noStrike" kern="1200" cap="none" spc="0" normalizeH="0" baseline="0" noProof="0" dirty="0">
                <a:ln>
                  <a:noFill/>
                </a:ln>
                <a:solidFill>
                  <a:prstClr val="white"/>
                </a:solidFill>
                <a:effectLst/>
                <a:uLnTx/>
                <a:uFillTx/>
                <a:latin typeface="Calibri"/>
                <a:ea typeface="+mn-ea"/>
                <a:cs typeface="Arial"/>
              </a:rPr>
              <a:t> </a:t>
            </a:r>
            <a:r>
              <a:rPr kumimoji="0" lang="en-GB" sz="1600" b="0" i="0" u="none" strike="noStrike" kern="1200" cap="none" spc="0" normalizeH="0" baseline="0" noProof="0" dirty="0">
                <a:ln>
                  <a:noFill/>
                </a:ln>
                <a:solidFill>
                  <a:prstClr val="white"/>
                </a:solidFill>
                <a:effectLst/>
                <a:uLnTx/>
                <a:uFillTx/>
                <a:latin typeface="Calibri"/>
                <a:ea typeface="+mn-ea"/>
                <a:cs typeface="Arial"/>
              </a:rPr>
              <a:t>factory</a:t>
            </a:r>
            <a:r>
              <a:rPr kumimoji="0" lang="it-IT" sz="1600" b="0" i="0" u="none" strike="noStrike" kern="1200" cap="none" spc="0" normalizeH="0" baseline="0" noProof="0" dirty="0">
                <a:ln>
                  <a:noFill/>
                </a:ln>
                <a:solidFill>
                  <a:prstClr val="white"/>
                </a:solidFill>
                <a:effectLst/>
                <a:uLnTx/>
                <a:uFillTx/>
                <a:latin typeface="Calibri"/>
                <a:ea typeface="+mn-ea"/>
                <a:cs typeface="Arial"/>
              </a:rPr>
              <a:t> lab for the new manufacturing </a:t>
            </a:r>
            <a:r>
              <a:rPr kumimoji="0" lang="en-US" sz="1600" b="0" i="0" u="none" strike="noStrike" kern="1200" cap="none" spc="0" normalizeH="0" baseline="0" noProof="0" dirty="0">
                <a:ln>
                  <a:noFill/>
                </a:ln>
                <a:solidFill>
                  <a:prstClr val="white"/>
                </a:solidFill>
                <a:effectLst/>
                <a:uLnTx/>
                <a:uFillTx/>
                <a:latin typeface="Calibri"/>
                <a:ea typeface="+mn-ea"/>
                <a:cs typeface="Arial"/>
              </a:rPr>
              <a:t>paradigm</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it-IT" sz="1600" b="0" i="0" u="none" strike="noStrike" kern="1200" cap="none" spc="0" normalizeH="0" baseline="0" noProof="0" dirty="0">
                <a:ln>
                  <a:noFill/>
                </a:ln>
                <a:solidFill>
                  <a:prstClr val="white"/>
                </a:solidFill>
                <a:effectLst/>
                <a:uLnTx/>
                <a:uFillTx/>
                <a:latin typeface="Calibri"/>
                <a:ea typeface="+mn-ea"/>
                <a:cs typeface="Arial"/>
              </a:rPr>
              <a:t>Politecnico di Milano – School of management</a:t>
            </a:r>
          </a:p>
        </p:txBody>
      </p:sp>
      <p:pic>
        <p:nvPicPr>
          <p:cNvPr id="5" name="Immagin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78896" y="131512"/>
            <a:ext cx="2022329" cy="397582"/>
          </a:xfrm>
          <a:prstGeom prst="rect">
            <a:avLst/>
          </a:prstGeom>
        </p:spPr>
      </p:pic>
    </p:spTree>
    <p:extLst>
      <p:ext uri="{BB962C8B-B14F-4D97-AF65-F5344CB8AC3E}">
        <p14:creationId xmlns:p14="http://schemas.microsoft.com/office/powerpoint/2010/main" val="17152311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74C0C0-9746-45B5-AA2A-E5B6EA21135E}"/>
              </a:ext>
            </a:extLst>
          </p:cNvPr>
          <p:cNvSpPr>
            <a:spLocks noGrp="1"/>
          </p:cNvSpPr>
          <p:nvPr>
            <p:ph type="title"/>
          </p:nvPr>
        </p:nvSpPr>
        <p:spPr>
          <a:xfrm>
            <a:off x="0" y="-26258"/>
            <a:ext cx="10515600" cy="1325563"/>
          </a:xfrm>
        </p:spPr>
        <p:txBody>
          <a:bodyPr/>
          <a:lstStyle/>
          <a:p>
            <a:r>
              <a:rPr lang="en-US" dirty="0"/>
              <a:t>Equipment and key features</a:t>
            </a:r>
          </a:p>
        </p:txBody>
      </p:sp>
      <p:sp>
        <p:nvSpPr>
          <p:cNvPr id="4" name="Segnaposto contenuto 3"/>
          <p:cNvSpPr>
            <a:spLocks noGrp="1"/>
          </p:cNvSpPr>
          <p:nvPr>
            <p:ph idx="4294967295"/>
          </p:nvPr>
        </p:nvSpPr>
        <p:spPr>
          <a:xfrm>
            <a:off x="0" y="827088"/>
            <a:ext cx="4754880" cy="5497512"/>
          </a:xfrm>
        </p:spPr>
        <p:txBody>
          <a:bodyPr>
            <a:normAutofit fontScale="77500" lnSpcReduction="20000"/>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None/>
            </a:pPr>
            <a:r>
              <a:rPr lang="en-US" b="1" u="sng" dirty="0"/>
              <a:t>Equipment</a:t>
            </a:r>
            <a:r>
              <a:rPr lang="en-US" dirty="0"/>
              <a:t>:</a:t>
            </a:r>
          </a:p>
          <a:p>
            <a:r>
              <a:rPr lang="en-US" dirty="0"/>
              <a:t>6 automated workstation (assembly, drilling, visual inspection, manual) line</a:t>
            </a:r>
          </a:p>
          <a:p>
            <a:r>
              <a:rPr lang="en-US" dirty="0"/>
              <a:t>1 Robotized cell for assembly and control</a:t>
            </a:r>
          </a:p>
          <a:p>
            <a:r>
              <a:rPr lang="en-US" dirty="0"/>
              <a:t>1 AGV for material handling</a:t>
            </a:r>
          </a:p>
          <a:p>
            <a:r>
              <a:rPr lang="en-US" dirty="0"/>
              <a:t>1 </a:t>
            </a:r>
            <a:r>
              <a:rPr lang="en-US" dirty="0" err="1"/>
              <a:t>cobot</a:t>
            </a:r>
            <a:r>
              <a:rPr lang="en-US" dirty="0"/>
              <a:t> for cooperative operations</a:t>
            </a:r>
          </a:p>
          <a:p>
            <a:endParaRPr lang="en-US" dirty="0"/>
          </a:p>
        </p:txBody>
      </p:sp>
      <p:pic>
        <p:nvPicPr>
          <p:cNvPr id="5" name="Immagine 4">
            <a:extLst>
              <a:ext uri="{FF2B5EF4-FFF2-40B4-BE49-F238E27FC236}">
                <a16:creationId xmlns:a16="http://schemas.microsoft.com/office/drawing/2014/main" id="{4DD44DF0-31C3-48EE-85B4-ED6A0054646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7558" y="1112899"/>
            <a:ext cx="3352800" cy="2417543"/>
          </a:xfrm>
          <a:prstGeom prst="roundRect">
            <a:avLst>
              <a:gd name="adj" fmla="val 8594"/>
            </a:avLst>
          </a:prstGeom>
          <a:solidFill>
            <a:srgbClr val="FFFFFF">
              <a:shade val="85000"/>
            </a:srgbClr>
          </a:solidFill>
          <a:ln>
            <a:noFill/>
          </a:ln>
          <a:effectLst/>
        </p:spPr>
      </p:pic>
      <p:sp>
        <p:nvSpPr>
          <p:cNvPr id="7" name="Segnaposto contenuto 2"/>
          <p:cNvSpPr txBox="1">
            <a:spLocks/>
          </p:cNvSpPr>
          <p:nvPr/>
        </p:nvSpPr>
        <p:spPr>
          <a:xfrm>
            <a:off x="5057432" y="2388859"/>
            <a:ext cx="6197298" cy="3886199"/>
          </a:xfrm>
          <a:prstGeom prst="rect">
            <a:avLst/>
          </a:prstGeom>
        </p:spPr>
        <p:txBody>
          <a:bodyPr vert="horz" lIns="91440" tIns="45720" rIns="91440" bIns="45720" rtlCol="0">
            <a:normAutofit fontScale="85000" lnSpcReduction="10000"/>
          </a:bodyPr>
          <a:lstStyle>
            <a:lvl1pPr marL="0" indent="0" algn="l" defTabSz="914400" rtl="0" eaLnBrk="1" latinLnBrk="0" hangingPunct="1">
              <a:spcBef>
                <a:spcPct val="20000"/>
              </a:spcBef>
              <a:buClr>
                <a:srgbClr val="015566"/>
              </a:buClr>
              <a:buFontTx/>
              <a:buNone/>
              <a:defRPr sz="2000" kern="1200">
                <a:solidFill>
                  <a:srgbClr val="015566"/>
                </a:solidFill>
                <a:latin typeface="Gill Sans MT" panose="020B0502020104020203" pitchFamily="34" charset="0"/>
                <a:ea typeface="+mn-ea"/>
                <a:cs typeface="+mn-cs"/>
              </a:defRPr>
            </a:lvl1pPr>
            <a:lvl2pPr marL="457200" indent="0" algn="l" defTabSz="914400" rtl="0" eaLnBrk="1" latinLnBrk="0" hangingPunct="1">
              <a:spcBef>
                <a:spcPct val="20000"/>
              </a:spcBef>
              <a:buClr>
                <a:srgbClr val="78B943"/>
              </a:buClr>
              <a:buFont typeface="Arial" panose="020B0604020202020204" pitchFamily="34" charset="0"/>
              <a:buNone/>
              <a:defRPr sz="2000" kern="1200">
                <a:solidFill>
                  <a:srgbClr val="336589"/>
                </a:solidFill>
                <a:latin typeface="Gill Sans MT" panose="020B0502020104020203" pitchFamily="34" charset="0"/>
                <a:ea typeface="+mn-ea"/>
                <a:cs typeface="+mn-cs"/>
              </a:defRPr>
            </a:lvl2pPr>
            <a:lvl3pPr marL="1143000" indent="-228600" algn="l" defTabSz="914400" rtl="0" eaLnBrk="1" latinLnBrk="0" hangingPunct="1">
              <a:spcBef>
                <a:spcPct val="20000"/>
              </a:spcBef>
              <a:buClr>
                <a:srgbClr val="047DBF"/>
              </a:buClr>
              <a:buFont typeface="Arial" panose="020B0604020202020204" pitchFamily="34" charset="0"/>
              <a:buChar char="•"/>
              <a:defRPr sz="1800" kern="1200" baseline="0">
                <a:solidFill>
                  <a:srgbClr val="047DBF"/>
                </a:solidFill>
                <a:latin typeface="Gill Sans MT" panose="020B0502020104020203" pitchFamily="34" charset="0"/>
                <a:ea typeface="+mn-ea"/>
                <a:cs typeface="+mn-cs"/>
              </a:defRPr>
            </a:lvl3pPr>
            <a:lvl4pPr marL="1600200" indent="-228600" algn="l" defTabSz="914400" rtl="0" eaLnBrk="1" latinLnBrk="0" hangingPunct="1">
              <a:spcBef>
                <a:spcPct val="20000"/>
              </a:spcBef>
              <a:buClr>
                <a:schemeClr val="bg1">
                  <a:lumMod val="65000"/>
                </a:schemeClr>
              </a:buClr>
              <a:buFont typeface="Arial" panose="020B0604020202020204" pitchFamily="34" charset="0"/>
              <a:buChar char="•"/>
              <a:defRPr sz="1600" kern="1200">
                <a:solidFill>
                  <a:schemeClr val="bg1">
                    <a:lumMod val="65000"/>
                  </a:schemeClr>
                </a:solidFill>
                <a:latin typeface="Gill Sans MT" panose="020B0502020104020203" pitchFamily="34" charset="0"/>
                <a:ea typeface="+mn-ea"/>
                <a:cs typeface="+mn-cs"/>
              </a:defRPr>
            </a:lvl4pPr>
            <a:lvl5pPr marL="2057400" indent="-228600" algn="l" defTabSz="914400" rtl="0" eaLnBrk="1" latinLnBrk="0" hangingPunct="1">
              <a:spcBef>
                <a:spcPct val="20000"/>
              </a:spcBef>
              <a:buClr>
                <a:schemeClr val="bg1">
                  <a:lumMod val="65000"/>
                </a:schemeClr>
              </a:buClr>
              <a:buFont typeface="Arial" panose="020B0604020202020204" pitchFamily="34" charset="0"/>
              <a:buChar char="•"/>
              <a:defRPr sz="1600" kern="1200" baseline="0">
                <a:solidFill>
                  <a:schemeClr val="bg1">
                    <a:lumMod val="75000"/>
                  </a:schemeClr>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spcBef>
                <a:spcPts val="1000"/>
              </a:spcBef>
            </a:pPr>
            <a:r>
              <a:rPr lang="en-US" sz="2400" b="1" u="sng" dirty="0">
                <a:solidFill>
                  <a:srgbClr val="416477"/>
                </a:solidFill>
                <a:latin typeface="Avenir" panose="02000503020000020003" pitchFamily="2" charset="0"/>
                <a:ea typeface="Helvetica Neue" panose="02000503000000020004" pitchFamily="2" charset="0"/>
                <a:cs typeface="Helvetica Neue" panose="02000503000000020004" pitchFamily="2" charset="0"/>
              </a:rPr>
              <a:t>Key features:</a:t>
            </a:r>
          </a:p>
          <a:p>
            <a:pPr marL="342900" indent="-342900" algn="just">
              <a:buFont typeface="Arial" panose="020B0604020202020204" pitchFamily="34" charset="0"/>
              <a:buChar char="•"/>
            </a:pPr>
            <a:r>
              <a:rPr lang="en-US" sz="2400" dirty="0">
                <a:solidFill>
                  <a:srgbClr val="416477"/>
                </a:solidFill>
                <a:latin typeface="Avenir" panose="02000503020000020003" pitchFamily="2" charset="0"/>
                <a:ea typeface="Helvetica Neue" panose="02000503000000020004" pitchFamily="2" charset="0"/>
                <a:cs typeface="Helvetica Neue" panose="02000503000000020004" pitchFamily="2" charset="0"/>
              </a:rPr>
              <a:t>Production planning, scheduling, monitoring and control  system (Manufacturing Execution System)</a:t>
            </a:r>
          </a:p>
          <a:p>
            <a:pPr marL="342900" indent="-342900" algn="just">
              <a:buFont typeface="Arial" panose="020B0604020202020204" pitchFamily="34" charset="0"/>
              <a:buChar char="•"/>
            </a:pPr>
            <a:r>
              <a:rPr lang="en-US" sz="2400" dirty="0">
                <a:solidFill>
                  <a:srgbClr val="416477"/>
                </a:solidFill>
                <a:latin typeface="Avenir" panose="02000503020000020003" pitchFamily="2" charset="0"/>
                <a:ea typeface="Helvetica Neue" panose="02000503000000020004" pitchFamily="2" charset="0"/>
                <a:cs typeface="Helvetica Neue" panose="02000503000000020004" pitchFamily="2" charset="0"/>
              </a:rPr>
              <a:t>Highly reconfigurable production system</a:t>
            </a:r>
          </a:p>
          <a:p>
            <a:pPr marL="342900" indent="-342900" algn="just">
              <a:buFont typeface="Arial" panose="020B0604020202020204" pitchFamily="34" charset="0"/>
              <a:buChar char="•"/>
            </a:pPr>
            <a:r>
              <a:rPr lang="en-US" sz="2400" dirty="0">
                <a:solidFill>
                  <a:srgbClr val="416477"/>
                </a:solidFill>
                <a:latin typeface="Avenir" panose="02000503020000020003" pitchFamily="2" charset="0"/>
                <a:ea typeface="Helvetica Neue" panose="02000503000000020004" pitchFamily="2" charset="0"/>
                <a:cs typeface="Helvetica Neue" panose="02000503000000020004" pitchFamily="2" charset="0"/>
              </a:rPr>
              <a:t>Tracking systems (RFID, </a:t>
            </a:r>
            <a:r>
              <a:rPr lang="en-US" sz="2400" dirty="0" err="1">
                <a:solidFill>
                  <a:srgbClr val="416477"/>
                </a:solidFill>
                <a:latin typeface="Avenir" panose="02000503020000020003" pitchFamily="2" charset="0"/>
                <a:ea typeface="Helvetica Neue" panose="02000503000000020004" pitchFamily="2" charset="0"/>
                <a:cs typeface="Helvetica Neue" panose="02000503000000020004" pitchFamily="2" charset="0"/>
              </a:rPr>
              <a:t>QRCode</a:t>
            </a:r>
            <a:r>
              <a:rPr lang="en-US" sz="2400" dirty="0">
                <a:solidFill>
                  <a:srgbClr val="416477"/>
                </a:solidFill>
                <a:latin typeface="Avenir" panose="02000503020000020003" pitchFamily="2" charset="0"/>
                <a:ea typeface="Helvetica Neue" panose="02000503000000020004" pitchFamily="2" charset="0"/>
                <a:cs typeface="Helvetica Neue" panose="02000503000000020004" pitchFamily="2" charset="0"/>
              </a:rPr>
              <a:t>, </a:t>
            </a:r>
            <a:r>
              <a:rPr lang="en-US" sz="2400" dirty="0" err="1">
                <a:solidFill>
                  <a:srgbClr val="416477"/>
                </a:solidFill>
                <a:latin typeface="Avenir" panose="02000503020000020003" pitchFamily="2" charset="0"/>
                <a:ea typeface="Helvetica Neue" panose="02000503000000020004" pitchFamily="2" charset="0"/>
                <a:cs typeface="Helvetica Neue" panose="02000503000000020004" pitchFamily="2" charset="0"/>
              </a:rPr>
              <a:t>BarCode</a:t>
            </a:r>
            <a:r>
              <a:rPr lang="en-US" sz="2400" dirty="0">
                <a:solidFill>
                  <a:srgbClr val="416477"/>
                </a:solidFill>
                <a:latin typeface="Avenir" panose="02000503020000020003" pitchFamily="2" charset="0"/>
                <a:ea typeface="Helvetica Neue" panose="02000503000000020004" pitchFamily="2" charset="0"/>
                <a:cs typeface="Helvetica Neue" panose="02000503000000020004" pitchFamily="2" charset="0"/>
              </a:rPr>
              <a:t>) and sensors for production and energy monitoring</a:t>
            </a:r>
          </a:p>
          <a:p>
            <a:pPr marL="342900" indent="-342900" algn="just">
              <a:buFont typeface="Arial" panose="020B0604020202020204" pitchFamily="34" charset="0"/>
              <a:buChar char="•"/>
            </a:pPr>
            <a:r>
              <a:rPr lang="en-US" sz="2400" dirty="0">
                <a:solidFill>
                  <a:srgbClr val="416477"/>
                </a:solidFill>
                <a:latin typeface="Avenir" panose="02000503020000020003" pitchFamily="2" charset="0"/>
                <a:ea typeface="Helvetica Neue" panose="02000503000000020004" pitchFamily="2" charset="0"/>
                <a:cs typeface="Helvetica Neue" panose="02000503000000020004" pitchFamily="2" charset="0"/>
              </a:rPr>
              <a:t>Full operational and energy data transparency</a:t>
            </a:r>
          </a:p>
          <a:p>
            <a:pPr marL="342900" indent="-342900" algn="just">
              <a:buFont typeface="Arial" panose="020B0604020202020204" pitchFamily="34" charset="0"/>
              <a:buChar char="•"/>
            </a:pPr>
            <a:r>
              <a:rPr lang="en-US" sz="2400" dirty="0">
                <a:solidFill>
                  <a:srgbClr val="416477"/>
                </a:solidFill>
                <a:latin typeface="Avenir" panose="02000503020000020003" pitchFamily="2" charset="0"/>
                <a:ea typeface="Helvetica Neue" panose="02000503000000020004" pitchFamily="2" charset="0"/>
                <a:cs typeface="Helvetica Neue" panose="02000503000000020004" pitchFamily="2" charset="0"/>
              </a:rPr>
              <a:t>Plant and production design and simulation</a:t>
            </a:r>
          </a:p>
          <a:p>
            <a:pPr marL="342900" indent="-342900" algn="just">
              <a:buFont typeface="Arial" panose="020B0604020202020204" pitchFamily="34" charset="0"/>
              <a:buChar char="•"/>
            </a:pPr>
            <a:r>
              <a:rPr lang="en-US" sz="2400" dirty="0">
                <a:solidFill>
                  <a:srgbClr val="416477"/>
                </a:solidFill>
                <a:latin typeface="Avenir" panose="02000503020000020003" pitchFamily="2" charset="0"/>
                <a:ea typeface="Helvetica Neue" panose="02000503000000020004" pitchFamily="2" charset="0"/>
                <a:cs typeface="Helvetica Neue" panose="02000503000000020004" pitchFamily="2" charset="0"/>
              </a:rPr>
              <a:t>OPC-UA architecture based field devices</a:t>
            </a:r>
          </a:p>
          <a:p>
            <a:pPr marL="342900" indent="-342900" algn="just">
              <a:buFont typeface="Arial" panose="020B0604020202020204" pitchFamily="34" charset="0"/>
              <a:buChar char="•"/>
            </a:pPr>
            <a:r>
              <a:rPr lang="en-US" sz="2400" dirty="0">
                <a:solidFill>
                  <a:srgbClr val="416477"/>
                </a:solidFill>
                <a:latin typeface="Avenir" panose="02000503020000020003" pitchFamily="2" charset="0"/>
                <a:ea typeface="Helvetica Neue" panose="02000503000000020004" pitchFamily="2" charset="0"/>
                <a:cs typeface="Helvetica Neue" panose="02000503000000020004" pitchFamily="2" charset="0"/>
              </a:rPr>
              <a:t>"Open" architecture for the integration of software and hardware components</a:t>
            </a:r>
          </a:p>
          <a:p>
            <a:pPr marL="342900" indent="-342900" algn="just">
              <a:buFont typeface="Arial" panose="020B0604020202020204" pitchFamily="34" charset="0"/>
              <a:buChar char="•"/>
            </a:pPr>
            <a:r>
              <a:rPr lang="en-US" sz="2400" dirty="0">
                <a:solidFill>
                  <a:srgbClr val="416477"/>
                </a:solidFill>
                <a:latin typeface="Avenir" panose="02000503020000020003" pitchFamily="2" charset="0"/>
                <a:ea typeface="Helvetica Neue" panose="02000503000000020004" pitchFamily="2" charset="0"/>
                <a:cs typeface="Helvetica Neue" panose="02000503000000020004" pitchFamily="2" charset="0"/>
              </a:rPr>
              <a:t>Augmented Reality functions and Advanced HM</a:t>
            </a:r>
            <a:r>
              <a:rPr lang="en-US" dirty="0">
                <a:latin typeface="Helvetica Neue" panose="02000503000000020004"/>
              </a:rPr>
              <a:t>I</a:t>
            </a:r>
          </a:p>
        </p:txBody>
      </p:sp>
      <p:pic>
        <p:nvPicPr>
          <p:cNvPr id="13" name="Immagin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64333" y="-26258"/>
            <a:ext cx="4190999" cy="1905000"/>
          </a:xfrm>
          <a:prstGeom prst="rect">
            <a:avLst/>
          </a:prstGeom>
        </p:spPr>
      </p:pic>
      <p:pic>
        <p:nvPicPr>
          <p:cNvPr id="16" name="Immagine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73817" y="1060248"/>
            <a:ext cx="2775128" cy="1261422"/>
          </a:xfrm>
          <a:prstGeom prst="rect">
            <a:avLst/>
          </a:prstGeom>
        </p:spPr>
      </p:pic>
    </p:spTree>
    <p:extLst>
      <p:ext uri="{BB962C8B-B14F-4D97-AF65-F5344CB8AC3E}">
        <p14:creationId xmlns:p14="http://schemas.microsoft.com/office/powerpoint/2010/main" val="38214587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0460060-9DED-44D7-8D06-A1C758FC2967}"/>
              </a:ext>
            </a:extLst>
          </p:cNvPr>
          <p:cNvSpPr>
            <a:spLocks noGrp="1"/>
          </p:cNvSpPr>
          <p:nvPr>
            <p:ph type="title"/>
          </p:nvPr>
        </p:nvSpPr>
        <p:spPr>
          <a:xfrm>
            <a:off x="94100" y="91374"/>
            <a:ext cx="10515600" cy="1005308"/>
          </a:xfrm>
        </p:spPr>
        <p:txBody>
          <a:bodyPr/>
          <a:lstStyle/>
          <a:p>
            <a:r>
              <a:rPr lang="en-GB" dirty="0"/>
              <a:t>Some ONGOING and PAST PROJECTS</a:t>
            </a:r>
          </a:p>
        </p:txBody>
      </p:sp>
      <p:pic>
        <p:nvPicPr>
          <p:cNvPr id="4" name="Immagine 3">
            <a:extLst>
              <a:ext uri="{FF2B5EF4-FFF2-40B4-BE49-F238E27FC236}">
                <a16:creationId xmlns:a16="http://schemas.microsoft.com/office/drawing/2014/main" id="{BFF5EEBD-7805-4946-9A59-85B7BE5388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3074" y="2632920"/>
            <a:ext cx="2585202" cy="1119943"/>
          </a:xfrm>
          <a:prstGeom prst="rect">
            <a:avLst/>
          </a:prstGeom>
        </p:spPr>
      </p:pic>
      <p:pic>
        <p:nvPicPr>
          <p:cNvPr id="5" name="Immagine 4">
            <a:extLst>
              <a:ext uri="{FF2B5EF4-FFF2-40B4-BE49-F238E27FC236}">
                <a16:creationId xmlns:a16="http://schemas.microsoft.com/office/drawing/2014/main" id="{AF5E3571-225C-474E-99E1-24D11C78E1C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8143" y="1245381"/>
            <a:ext cx="1343281" cy="1246643"/>
          </a:xfrm>
          <a:prstGeom prst="rect">
            <a:avLst/>
          </a:prstGeom>
        </p:spPr>
      </p:pic>
      <p:pic>
        <p:nvPicPr>
          <p:cNvPr id="6" name="Immagine 5">
            <a:extLst>
              <a:ext uri="{FF2B5EF4-FFF2-40B4-BE49-F238E27FC236}">
                <a16:creationId xmlns:a16="http://schemas.microsoft.com/office/drawing/2014/main" id="{211BE68D-380D-432D-975D-D1596928B88F}"/>
              </a:ext>
            </a:extLst>
          </p:cNvPr>
          <p:cNvPicPr>
            <a:picLocks noChangeAspect="1"/>
          </p:cNvPicPr>
          <p:nvPr/>
        </p:nvPicPr>
        <p:blipFill>
          <a:blip r:embed="rId4"/>
          <a:stretch>
            <a:fillRect/>
          </a:stretch>
        </p:blipFill>
        <p:spPr>
          <a:xfrm>
            <a:off x="5623542" y="3670069"/>
            <a:ext cx="2296990" cy="434565"/>
          </a:xfrm>
          <a:prstGeom prst="rect">
            <a:avLst/>
          </a:prstGeom>
        </p:spPr>
      </p:pic>
      <p:pic>
        <p:nvPicPr>
          <p:cNvPr id="7" name="Immagine 6">
            <a:extLst>
              <a:ext uri="{FF2B5EF4-FFF2-40B4-BE49-F238E27FC236}">
                <a16:creationId xmlns:a16="http://schemas.microsoft.com/office/drawing/2014/main" id="{22B577AB-5099-489D-B0D8-43547028656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82393" y="3887367"/>
            <a:ext cx="2686563" cy="634773"/>
          </a:xfrm>
          <a:prstGeom prst="rect">
            <a:avLst/>
          </a:prstGeom>
        </p:spPr>
      </p:pic>
      <p:pic>
        <p:nvPicPr>
          <p:cNvPr id="8" name="Immagine 7">
            <a:extLst>
              <a:ext uri="{FF2B5EF4-FFF2-40B4-BE49-F238E27FC236}">
                <a16:creationId xmlns:a16="http://schemas.microsoft.com/office/drawing/2014/main" id="{8AF84D71-E10F-4EC6-8AF6-ED7543428F9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265154" y="1816549"/>
            <a:ext cx="1343282" cy="1106555"/>
          </a:xfrm>
          <a:prstGeom prst="rect">
            <a:avLst/>
          </a:prstGeom>
        </p:spPr>
      </p:pic>
      <p:pic>
        <p:nvPicPr>
          <p:cNvPr id="10" name="Immagine 9">
            <a:extLst>
              <a:ext uri="{FF2B5EF4-FFF2-40B4-BE49-F238E27FC236}">
                <a16:creationId xmlns:a16="http://schemas.microsoft.com/office/drawing/2014/main" id="{39552027-BE1D-4FF7-94D8-E287C64F302B}"/>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217805" y="4454591"/>
            <a:ext cx="1631864" cy="1425477"/>
          </a:xfrm>
          <a:prstGeom prst="rect">
            <a:avLst/>
          </a:prstGeom>
        </p:spPr>
      </p:pic>
      <p:pic>
        <p:nvPicPr>
          <p:cNvPr id="12" name="Immagine 11">
            <a:extLst>
              <a:ext uri="{FF2B5EF4-FFF2-40B4-BE49-F238E27FC236}">
                <a16:creationId xmlns:a16="http://schemas.microsoft.com/office/drawing/2014/main" id="{F30DFC82-E7DC-4B7E-8F97-67AEB8B5C01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669172" y="1512836"/>
            <a:ext cx="2148944" cy="919748"/>
          </a:xfrm>
          <a:prstGeom prst="rect">
            <a:avLst/>
          </a:prstGeom>
        </p:spPr>
      </p:pic>
      <p:pic>
        <p:nvPicPr>
          <p:cNvPr id="14" name="Immagine 13">
            <a:extLst>
              <a:ext uri="{FF2B5EF4-FFF2-40B4-BE49-F238E27FC236}">
                <a16:creationId xmlns:a16="http://schemas.microsoft.com/office/drawing/2014/main" id="{C1DB55CD-35A0-435C-8DBE-D0749990CC0C}"/>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893741" y="2514136"/>
            <a:ext cx="1771592" cy="1887269"/>
          </a:xfrm>
          <a:prstGeom prst="rect">
            <a:avLst/>
          </a:prstGeom>
        </p:spPr>
      </p:pic>
      <p:pic>
        <p:nvPicPr>
          <p:cNvPr id="13" name="Immagine 7" descr="Psymbiosys_Final Logo.png"/>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991395" y="3425334"/>
            <a:ext cx="3116951" cy="12137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Immagine 1"/>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8213776" y="4640617"/>
            <a:ext cx="2894570" cy="1053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Immagine 5"/>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707942" y="2663428"/>
            <a:ext cx="3303361" cy="8119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Immagine 1"/>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bwMode="auto">
          <a:xfrm>
            <a:off x="7077199" y="1076188"/>
            <a:ext cx="1261485" cy="13925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3">
            <a:extLst>
              <a:ext uri="{FF2B5EF4-FFF2-40B4-BE49-F238E27FC236}">
                <a16:creationId xmlns:a16="http://schemas.microsoft.com/office/drawing/2014/main" id="{629E144E-B062-4ABC-A104-644989D5FE43}"/>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125197" y="5382802"/>
            <a:ext cx="2383539" cy="610090"/>
          </a:xfrm>
          <a:prstGeom prst="rect">
            <a:avLst/>
          </a:prstGeom>
        </p:spPr>
      </p:pic>
      <p:pic>
        <p:nvPicPr>
          <p:cNvPr id="16" name="Immagine 15">
            <a:extLst>
              <a:ext uri="{FF2B5EF4-FFF2-40B4-BE49-F238E27FC236}">
                <a16:creationId xmlns:a16="http://schemas.microsoft.com/office/drawing/2014/main" id="{A46CCFD1-74C5-644B-97D2-9D1B08B295D8}"/>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312114" y="1119156"/>
            <a:ext cx="1339139" cy="1467757"/>
          </a:xfrm>
          <a:prstGeom prst="rect">
            <a:avLst/>
          </a:prstGeom>
        </p:spPr>
      </p:pic>
      <p:pic>
        <p:nvPicPr>
          <p:cNvPr id="20" name="Immagine 19">
            <a:extLst>
              <a:ext uri="{FF2B5EF4-FFF2-40B4-BE49-F238E27FC236}">
                <a16:creationId xmlns:a16="http://schemas.microsoft.com/office/drawing/2014/main" id="{DCF72417-5588-5343-8B38-EB110102E6B8}"/>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992480" y="4534491"/>
            <a:ext cx="4445000" cy="711200"/>
          </a:xfrm>
          <a:prstGeom prst="rect">
            <a:avLst/>
          </a:prstGeom>
        </p:spPr>
      </p:pic>
    </p:spTree>
    <p:extLst>
      <p:ext uri="{BB962C8B-B14F-4D97-AF65-F5344CB8AC3E}">
        <p14:creationId xmlns:p14="http://schemas.microsoft.com/office/powerpoint/2010/main" val="16104251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DF70D-283D-C04D-8910-D47D8A70797C}"/>
              </a:ext>
            </a:extLst>
          </p:cNvPr>
          <p:cNvSpPr>
            <a:spLocks noGrp="1"/>
          </p:cNvSpPr>
          <p:nvPr>
            <p:ph type="title"/>
          </p:nvPr>
        </p:nvSpPr>
        <p:spPr/>
        <p:txBody>
          <a:bodyPr/>
          <a:lstStyle/>
          <a:p>
            <a:r>
              <a:rPr lang="en-US" dirty="0"/>
              <a:t>5G experimentation project</a:t>
            </a:r>
          </a:p>
        </p:txBody>
      </p:sp>
      <p:sp>
        <p:nvSpPr>
          <p:cNvPr id="3" name="Text Placeholder 2">
            <a:extLst>
              <a:ext uri="{FF2B5EF4-FFF2-40B4-BE49-F238E27FC236}">
                <a16:creationId xmlns:a16="http://schemas.microsoft.com/office/drawing/2014/main" id="{73D161DD-8E5F-3B4C-944A-7D5198DDDA69}"/>
              </a:ext>
            </a:extLst>
          </p:cNvPr>
          <p:cNvSpPr>
            <a:spLocks noGrp="1"/>
          </p:cNvSpPr>
          <p:nvPr>
            <p:ph type="body" idx="1"/>
          </p:nvPr>
        </p:nvSpPr>
        <p:spPr/>
        <p:txBody>
          <a:bodyPr/>
          <a:lstStyle/>
          <a:p>
            <a:r>
              <a:rPr lang="en-US" dirty="0"/>
              <a:t>UC31 Industry and Manufacturing</a:t>
            </a:r>
          </a:p>
        </p:txBody>
      </p:sp>
      <p:pic>
        <p:nvPicPr>
          <p:cNvPr id="4" name="Graphic 3">
            <a:extLst>
              <a:ext uri="{FF2B5EF4-FFF2-40B4-BE49-F238E27FC236}">
                <a16:creationId xmlns:a16="http://schemas.microsoft.com/office/drawing/2014/main" id="{7D0603A1-4955-7E48-BA9E-D59D5F3F444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1850" y="925229"/>
            <a:ext cx="1168168" cy="934535"/>
          </a:xfrm>
          <a:prstGeom prst="rect">
            <a:avLst/>
          </a:prstGeom>
        </p:spPr>
      </p:pic>
    </p:spTree>
    <p:extLst>
      <p:ext uri="{BB962C8B-B14F-4D97-AF65-F5344CB8AC3E}">
        <p14:creationId xmlns:p14="http://schemas.microsoft.com/office/powerpoint/2010/main" val="40998453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p:cNvSpPr>
            <a:spLocks noGrp="1"/>
          </p:cNvSpPr>
          <p:nvPr>
            <p:ph type="body" sz="quarter" idx="4294967295"/>
          </p:nvPr>
        </p:nvSpPr>
        <p:spPr>
          <a:xfrm>
            <a:off x="1" y="5280025"/>
            <a:ext cx="6858000" cy="1285367"/>
          </a:xfrm>
        </p:spPr>
        <p:txBody>
          <a:bodyPr>
            <a:normAutofit/>
          </a:bodyPr>
          <a:lstStyle/>
          <a:p>
            <a:pPr marL="0" indent="0">
              <a:buNone/>
            </a:pPr>
            <a:r>
              <a:rPr lang="en-US" sz="2400" dirty="0"/>
              <a:t>Use case 31 - Automation of industrial processes and remote control on cloud for Industry 4.0 </a:t>
            </a:r>
            <a:endParaRPr lang="fr-FR" sz="2400" dirty="0"/>
          </a:p>
        </p:txBody>
      </p:sp>
      <p:pic>
        <p:nvPicPr>
          <p:cNvPr id="8" name="Segnaposto immagine 7"/>
          <p:cNvPicPr>
            <a:picLocks noGrp="1" noChangeAspect="1"/>
          </p:cNvPicPr>
          <p:nvPr>
            <p:ph type="pic" sz="quarter" idx="4294967295"/>
          </p:nvPr>
        </p:nvPicPr>
        <p:blipFill rotWithShape="1">
          <a:blip r:embed="rId2" cstate="email">
            <a:extLst>
              <a:ext uri="{28A0092B-C50C-407E-A947-70E740481C1C}">
                <a14:useLocalDpi xmlns:a14="http://schemas.microsoft.com/office/drawing/2010/main"/>
              </a:ext>
            </a:extLst>
          </a:blip>
          <a:srcRect/>
          <a:stretch/>
        </p:blipFill>
        <p:spPr>
          <a:xfrm>
            <a:off x="0" y="0"/>
            <a:ext cx="12192000" cy="3551238"/>
          </a:xfrm>
          <a:prstGeom prst="rect">
            <a:avLst/>
          </a:prstGeom>
        </p:spPr>
      </p:pic>
      <p:pic>
        <p:nvPicPr>
          <p:cNvPr id="9" name="Picture 8" descr="Risultati immagini per 5g symbol vodafon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794322" y="3953274"/>
            <a:ext cx="1951225" cy="1951225"/>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6276709" y="1509145"/>
            <a:ext cx="4377268" cy="2462213"/>
          </a:xfrm>
          <a:prstGeom prst="rect">
            <a:avLst/>
          </a:prstGeom>
        </p:spPr>
      </p:pic>
      <p:sp>
        <p:nvSpPr>
          <p:cNvPr id="6" name="Rettangolo 5"/>
          <p:cNvSpPr/>
          <p:nvPr/>
        </p:nvSpPr>
        <p:spPr>
          <a:xfrm>
            <a:off x="95794" y="3649941"/>
            <a:ext cx="6479631" cy="1569660"/>
          </a:xfrm>
          <a:prstGeom prst="rect">
            <a:avLst/>
          </a:prstGeom>
        </p:spPr>
        <p:txBody>
          <a:bodyPr wrap="square">
            <a:spAutoFit/>
          </a:bodyPr>
          <a:lstStyle/>
          <a:p>
            <a:pPr algn="just"/>
            <a:r>
              <a:rPr lang="it-IT" sz="2400" dirty="0">
                <a:solidFill>
                  <a:srgbClr val="416477"/>
                </a:solidFill>
                <a:latin typeface="Avenir" panose="02000503020000020003" pitchFamily="2" charset="0"/>
                <a:ea typeface="Helvetica Neue" panose="02000503000000020004" pitchFamily="2" charset="0"/>
                <a:cs typeface="Helvetica Neue" panose="02000503000000020004" pitchFamily="2" charset="0"/>
              </a:rPr>
              <a:t>Preliminary </a:t>
            </a:r>
            <a:r>
              <a:rPr lang="it-IT" sz="2400" dirty="0" err="1">
                <a:solidFill>
                  <a:srgbClr val="416477"/>
                </a:solidFill>
                <a:latin typeface="Avenir" panose="02000503020000020003" pitchFamily="2" charset="0"/>
                <a:ea typeface="Helvetica Neue" panose="02000503000000020004" pitchFamily="2" charset="0"/>
                <a:cs typeface="Helvetica Neue" panose="02000503000000020004" pitchFamily="2" charset="0"/>
              </a:rPr>
              <a:t>project</a:t>
            </a:r>
            <a:r>
              <a:rPr lang="it-IT" sz="2400" dirty="0">
                <a:solidFill>
                  <a:srgbClr val="416477"/>
                </a:solidFill>
                <a:latin typeface="Avenir" panose="02000503020000020003" pitchFamily="2" charset="0"/>
                <a:ea typeface="Helvetica Neue" panose="02000503000000020004" pitchFamily="2" charset="0"/>
                <a:cs typeface="Helvetica Neue" panose="02000503000000020004" pitchFamily="2" charset="0"/>
              </a:rPr>
              <a:t> for the </a:t>
            </a:r>
            <a:r>
              <a:rPr lang="it-IT" sz="2400" dirty="0" err="1">
                <a:solidFill>
                  <a:srgbClr val="416477"/>
                </a:solidFill>
                <a:latin typeface="Avenir" panose="02000503020000020003" pitchFamily="2" charset="0"/>
                <a:ea typeface="Helvetica Neue" panose="02000503000000020004" pitchFamily="2" charset="0"/>
                <a:cs typeface="Helvetica Neue" panose="02000503000000020004" pitchFamily="2" charset="0"/>
              </a:rPr>
              <a:t>realization</a:t>
            </a:r>
            <a:r>
              <a:rPr lang="it-IT" sz="2400" dirty="0">
                <a:solidFill>
                  <a:srgbClr val="416477"/>
                </a:solidFill>
                <a:latin typeface="Avenir" panose="02000503020000020003" pitchFamily="2" charset="0"/>
                <a:ea typeface="Helvetica Neue" panose="02000503000000020004" pitchFamily="2" charset="0"/>
                <a:cs typeface="Helvetica Neue" panose="02000503000000020004" pitchFamily="2" charset="0"/>
              </a:rPr>
              <a:t> of 5G </a:t>
            </a:r>
            <a:r>
              <a:rPr lang="it-IT" sz="2400" dirty="0" err="1">
                <a:solidFill>
                  <a:srgbClr val="416477"/>
                </a:solidFill>
                <a:latin typeface="Avenir" panose="02000503020000020003" pitchFamily="2" charset="0"/>
                <a:ea typeface="Helvetica Neue" panose="02000503000000020004" pitchFamily="2" charset="0"/>
                <a:cs typeface="Helvetica Neue" panose="02000503000000020004" pitchFamily="2" charset="0"/>
              </a:rPr>
              <a:t>Pre</a:t>
            </a:r>
            <a:r>
              <a:rPr lang="it-IT" sz="2400" dirty="0">
                <a:solidFill>
                  <a:srgbClr val="416477"/>
                </a:solidFill>
                <a:latin typeface="Avenir" panose="02000503020000020003" pitchFamily="2" charset="0"/>
                <a:ea typeface="Helvetica Neue" panose="02000503000000020004" pitchFamily="2" charset="0"/>
                <a:cs typeface="Helvetica Neue" panose="02000503000000020004" pitchFamily="2" charset="0"/>
              </a:rPr>
              <a:t>-Commercial Trials in the 3.6 - 3.8 GHz </a:t>
            </a:r>
            <a:r>
              <a:rPr lang="it-IT" sz="2400" dirty="0" err="1">
                <a:solidFill>
                  <a:srgbClr val="416477"/>
                </a:solidFill>
                <a:latin typeface="Avenir" panose="02000503020000020003" pitchFamily="2" charset="0"/>
                <a:ea typeface="Helvetica Neue" panose="02000503000000020004" pitchFamily="2" charset="0"/>
                <a:cs typeface="Helvetica Neue" panose="02000503000000020004" pitchFamily="2" charset="0"/>
              </a:rPr>
              <a:t>spectrum</a:t>
            </a:r>
            <a:r>
              <a:rPr lang="it-IT" sz="2400" dirty="0">
                <a:solidFill>
                  <a:srgbClr val="416477"/>
                </a:solidFill>
                <a:latin typeface="Avenir" panose="02000503020000020003" pitchFamily="2" charset="0"/>
                <a:ea typeface="Helvetica Neue" panose="02000503000000020004" pitchFamily="2" charset="0"/>
                <a:cs typeface="Helvetica Neue" panose="02000503000000020004" pitchFamily="2" charset="0"/>
              </a:rPr>
              <a:t> </a:t>
            </a:r>
            <a:r>
              <a:rPr lang="it-IT" sz="2400" dirty="0" err="1">
                <a:solidFill>
                  <a:srgbClr val="416477"/>
                </a:solidFill>
                <a:latin typeface="Avenir" panose="02000503020000020003" pitchFamily="2" charset="0"/>
                <a:ea typeface="Helvetica Neue" panose="02000503000000020004" pitchFamily="2" charset="0"/>
                <a:cs typeface="Helvetica Neue" panose="02000503000000020004" pitchFamily="2" charset="0"/>
              </a:rPr>
              <a:t>portion</a:t>
            </a:r>
            <a:r>
              <a:rPr lang="it-IT" sz="2400" dirty="0">
                <a:solidFill>
                  <a:srgbClr val="416477"/>
                </a:solidFill>
                <a:latin typeface="Avenir" panose="02000503020000020003" pitchFamily="2" charset="0"/>
                <a:ea typeface="Helvetica Neue" panose="02000503000000020004" pitchFamily="2" charset="0"/>
                <a:cs typeface="Helvetica Neue" panose="02000503000000020004" pitchFamily="2" charset="0"/>
              </a:rPr>
              <a:t> (</a:t>
            </a:r>
            <a:r>
              <a:rPr lang="it-IT" sz="2400" dirty="0" err="1">
                <a:solidFill>
                  <a:srgbClr val="416477"/>
                </a:solidFill>
                <a:latin typeface="Avenir" panose="02000503020000020003" pitchFamily="2" charset="0"/>
                <a:ea typeface="Helvetica Neue" panose="02000503000000020004" pitchFamily="2" charset="0"/>
                <a:cs typeface="Helvetica Neue" panose="02000503000000020004" pitchFamily="2" charset="0"/>
              </a:rPr>
              <a:t>MiSE</a:t>
            </a:r>
            <a:r>
              <a:rPr lang="it-IT" sz="2400" dirty="0">
                <a:solidFill>
                  <a:srgbClr val="416477"/>
                </a:solidFill>
                <a:latin typeface="Avenir" panose="02000503020000020003" pitchFamily="2" charset="0"/>
                <a:ea typeface="Helvetica Neue" panose="02000503000000020004" pitchFamily="2" charset="0"/>
                <a:cs typeface="Helvetica Neue" panose="02000503000000020004" pitchFamily="2" charset="0"/>
              </a:rPr>
              <a:t> </a:t>
            </a:r>
            <a:r>
              <a:rPr lang="it-IT" sz="2400" dirty="0" err="1">
                <a:solidFill>
                  <a:srgbClr val="416477"/>
                </a:solidFill>
                <a:latin typeface="Avenir" panose="02000503020000020003" pitchFamily="2" charset="0"/>
                <a:ea typeface="Helvetica Neue" panose="02000503000000020004" pitchFamily="2" charset="0"/>
                <a:cs typeface="Helvetica Neue" panose="02000503000000020004" pitchFamily="2" charset="0"/>
              </a:rPr>
              <a:t>Notice</a:t>
            </a:r>
            <a:r>
              <a:rPr lang="it-IT" sz="2400" dirty="0">
                <a:solidFill>
                  <a:srgbClr val="416477"/>
                </a:solidFill>
                <a:latin typeface="Avenir" panose="02000503020000020003" pitchFamily="2" charset="0"/>
                <a:ea typeface="Helvetica Neue" panose="02000503000000020004" pitchFamily="2" charset="0"/>
                <a:cs typeface="Helvetica Neue" panose="02000503000000020004" pitchFamily="2" charset="0"/>
              </a:rPr>
              <a:t> of 16/03/2017) - Area 1: Milan </a:t>
            </a:r>
            <a:r>
              <a:rPr lang="it-IT" sz="2400" dirty="0" err="1">
                <a:solidFill>
                  <a:srgbClr val="416477"/>
                </a:solidFill>
                <a:latin typeface="Avenir" panose="02000503020000020003" pitchFamily="2" charset="0"/>
                <a:ea typeface="Helvetica Neue" panose="02000503000000020004" pitchFamily="2" charset="0"/>
                <a:cs typeface="Helvetica Neue" panose="02000503000000020004" pitchFamily="2" charset="0"/>
              </a:rPr>
              <a:t>metropolitan</a:t>
            </a:r>
            <a:r>
              <a:rPr lang="it-IT" sz="2400" dirty="0">
                <a:solidFill>
                  <a:srgbClr val="416477"/>
                </a:solidFill>
                <a:latin typeface="Avenir" panose="02000503020000020003" pitchFamily="2" charset="0"/>
                <a:ea typeface="Helvetica Neue" panose="02000503000000020004" pitchFamily="2" charset="0"/>
                <a:cs typeface="Helvetica Neue" panose="02000503000000020004" pitchFamily="2" charset="0"/>
              </a:rPr>
              <a:t> area</a:t>
            </a:r>
          </a:p>
        </p:txBody>
      </p:sp>
    </p:spTree>
    <p:extLst>
      <p:ext uri="{BB962C8B-B14F-4D97-AF65-F5344CB8AC3E}">
        <p14:creationId xmlns:p14="http://schemas.microsoft.com/office/powerpoint/2010/main" val="8977553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a 3"/>
          <p:cNvGraphicFramePr>
            <a:graphicFrameLocks noGrp="1"/>
          </p:cNvGraphicFramePr>
          <p:nvPr>
            <p:extLst>
              <p:ext uri="{D42A27DB-BD31-4B8C-83A1-F6EECF244321}">
                <p14:modId xmlns:p14="http://schemas.microsoft.com/office/powerpoint/2010/main" val="3768138116"/>
              </p:ext>
            </p:extLst>
          </p:nvPr>
        </p:nvGraphicFramePr>
        <p:xfrm>
          <a:off x="503809" y="1377379"/>
          <a:ext cx="11343230" cy="5356162"/>
        </p:xfrm>
        <a:graphic>
          <a:graphicData uri="http://schemas.openxmlformats.org/drawingml/2006/table">
            <a:tbl>
              <a:tblPr/>
              <a:tblGrid>
                <a:gridCol w="3067349">
                  <a:extLst>
                    <a:ext uri="{9D8B030D-6E8A-4147-A177-3AD203B41FA5}">
                      <a16:colId xmlns:a16="http://schemas.microsoft.com/office/drawing/2014/main" val="2335269909"/>
                    </a:ext>
                  </a:extLst>
                </a:gridCol>
                <a:gridCol w="1173754">
                  <a:extLst>
                    <a:ext uri="{9D8B030D-6E8A-4147-A177-3AD203B41FA5}">
                      <a16:colId xmlns:a16="http://schemas.microsoft.com/office/drawing/2014/main" val="1002283810"/>
                    </a:ext>
                  </a:extLst>
                </a:gridCol>
                <a:gridCol w="1944030">
                  <a:extLst>
                    <a:ext uri="{9D8B030D-6E8A-4147-A177-3AD203B41FA5}">
                      <a16:colId xmlns:a16="http://schemas.microsoft.com/office/drawing/2014/main" val="556835810"/>
                    </a:ext>
                  </a:extLst>
                </a:gridCol>
                <a:gridCol w="5158097">
                  <a:extLst>
                    <a:ext uri="{9D8B030D-6E8A-4147-A177-3AD203B41FA5}">
                      <a16:colId xmlns:a16="http://schemas.microsoft.com/office/drawing/2014/main" val="3826342476"/>
                    </a:ext>
                  </a:extLst>
                </a:gridCol>
              </a:tblGrid>
              <a:tr h="589175">
                <a:tc>
                  <a:txBody>
                    <a:bodyPr/>
                    <a:lstStyle/>
                    <a:p>
                      <a:pPr algn="ctr" fontAlgn="b"/>
                      <a:r>
                        <a:rPr lang="it-IT" sz="2000" b="0" i="0" u="none" strike="noStrike">
                          <a:solidFill>
                            <a:srgbClr val="000000"/>
                          </a:solidFill>
                          <a:effectLst/>
                          <a:latin typeface="Avenir" panose="02000503020000020003" pitchFamily="2"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2000" b="0" i="0" u="none" strike="noStrike" dirty="0">
                          <a:solidFill>
                            <a:srgbClr val="000000"/>
                          </a:solidFill>
                          <a:effectLst/>
                          <a:latin typeface="Avenir" panose="02000503020000020003" pitchFamily="2" charset="0"/>
                        </a:rPr>
                        <a:t>Service Type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it-IT" sz="2000" b="0" i="0" u="none" strike="noStrike">
                          <a:solidFill>
                            <a:srgbClr val="000000"/>
                          </a:solidFill>
                          <a:effectLst/>
                          <a:latin typeface="Avenir" panose="02000503020000020003" pitchFamily="2" charset="0"/>
                        </a:rPr>
                        <a:t>NGMN Requirements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it-IT" sz="2000" b="0" i="0" u="none" strike="noStrike" dirty="0">
                          <a:solidFill>
                            <a:srgbClr val="000000"/>
                          </a:solidFill>
                          <a:effectLst/>
                          <a:latin typeface="Avenir" panose="02000503020000020003" pitchFamily="2" charset="0"/>
                        </a:rPr>
                        <a:t>Use Case </a:t>
                      </a:r>
                      <a:r>
                        <a:rPr lang="it-IT" sz="2000" b="0" i="0" u="none" strike="noStrike" dirty="0" err="1">
                          <a:solidFill>
                            <a:srgbClr val="000000"/>
                          </a:solidFill>
                          <a:effectLst/>
                          <a:latin typeface="Avenir" panose="02000503020000020003" pitchFamily="2" charset="0"/>
                        </a:rPr>
                        <a:t>Requirements</a:t>
                      </a:r>
                      <a:endParaRPr lang="it-IT" sz="2000" b="0" i="0" u="none" strike="noStrike" dirty="0">
                        <a:solidFill>
                          <a:srgbClr val="000000"/>
                        </a:solidFill>
                        <a:effectLst/>
                        <a:latin typeface="Avenir" panose="02000503020000020003" pitchFamily="2"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70889791"/>
                  </a:ext>
                </a:extLst>
              </a:tr>
              <a:tr h="734250">
                <a:tc>
                  <a:txBody>
                    <a:bodyPr/>
                    <a:lstStyle/>
                    <a:p>
                      <a:pPr algn="ctr" fontAlgn="b"/>
                      <a:r>
                        <a:rPr lang="it-IT" sz="2000" b="0" i="0" u="none" strike="noStrike">
                          <a:solidFill>
                            <a:srgbClr val="000000"/>
                          </a:solidFill>
                          <a:effectLst/>
                          <a:latin typeface="Avenir" panose="02000503020000020003" pitchFamily="2" charset="0"/>
                        </a:rPr>
                        <a:t>Thoughput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rowSpan="7">
                  <a:txBody>
                    <a:bodyPr/>
                    <a:lstStyle/>
                    <a:p>
                      <a:pPr algn="ctr" fontAlgn="ctr"/>
                      <a:r>
                        <a:rPr lang="en-US" sz="2000" b="0" i="0" u="none" strike="noStrike">
                          <a:solidFill>
                            <a:srgbClr val="000000"/>
                          </a:solidFill>
                          <a:effectLst/>
                          <a:latin typeface="Avenir" panose="02000503020000020003" pitchFamily="2" charset="0"/>
                        </a:rPr>
                        <a:t>Ultra-high reliability and Ultra-low latency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2000" b="0" i="0" u="none" strike="noStrike" dirty="0">
                          <a:solidFill>
                            <a:srgbClr val="000000"/>
                          </a:solidFill>
                          <a:effectLst/>
                          <a:latin typeface="Avenir" panose="02000503020000020003" pitchFamily="2" charset="0"/>
                        </a:rPr>
                        <a:t>DL:&lt;= 10 </a:t>
                      </a:r>
                      <a:r>
                        <a:rPr lang="pl-PL" sz="2000" b="0" i="0" u="none" strike="noStrike" dirty="0" err="1">
                          <a:solidFill>
                            <a:srgbClr val="000000"/>
                          </a:solidFill>
                          <a:effectLst/>
                          <a:latin typeface="Avenir" panose="02000503020000020003" pitchFamily="2" charset="0"/>
                        </a:rPr>
                        <a:t>MBps</a:t>
                      </a:r>
                      <a:br>
                        <a:rPr lang="pl-PL" sz="2000" b="0" i="0" u="none" strike="noStrike" dirty="0">
                          <a:solidFill>
                            <a:srgbClr val="000000"/>
                          </a:solidFill>
                          <a:effectLst/>
                          <a:latin typeface="Avenir" panose="02000503020000020003" pitchFamily="2" charset="0"/>
                        </a:rPr>
                      </a:br>
                      <a:r>
                        <a:rPr lang="pl-PL" sz="2000" b="0" i="0" u="none" strike="noStrike" dirty="0">
                          <a:solidFill>
                            <a:srgbClr val="000000"/>
                          </a:solidFill>
                          <a:effectLst/>
                          <a:latin typeface="Avenir" panose="02000503020000020003" pitchFamily="2" charset="0"/>
                        </a:rPr>
                        <a:t>UL:&lt;=10MBps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2000" b="0" i="0" u="none" strike="noStrike">
                          <a:solidFill>
                            <a:srgbClr val="000000"/>
                          </a:solidFill>
                          <a:effectLst/>
                          <a:latin typeface="Avenir" panose="02000503020000020003" pitchFamily="2" charset="0"/>
                        </a:rPr>
                        <a:t>DL:&lt;= 10 MBps</a:t>
                      </a:r>
                      <a:br>
                        <a:rPr lang="pl-PL" sz="2000" b="0" i="0" u="none" strike="noStrike">
                          <a:solidFill>
                            <a:srgbClr val="000000"/>
                          </a:solidFill>
                          <a:effectLst/>
                          <a:latin typeface="Avenir" panose="02000503020000020003" pitchFamily="2" charset="0"/>
                        </a:rPr>
                      </a:br>
                      <a:r>
                        <a:rPr lang="pl-PL" sz="2000" b="0" i="0" u="none" strike="noStrike">
                          <a:solidFill>
                            <a:srgbClr val="000000"/>
                          </a:solidFill>
                          <a:effectLst/>
                          <a:latin typeface="Avenir" panose="02000503020000020003" pitchFamily="2" charset="0"/>
                        </a:rPr>
                        <a:t>UL:&lt;=10MBps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2913949"/>
                  </a:ext>
                </a:extLst>
              </a:tr>
              <a:tr h="367125">
                <a:tc>
                  <a:txBody>
                    <a:bodyPr/>
                    <a:lstStyle/>
                    <a:p>
                      <a:pPr algn="ctr" fontAlgn="b"/>
                      <a:r>
                        <a:rPr lang="it-IT" sz="2000" b="0" i="0" u="none" strike="noStrike">
                          <a:solidFill>
                            <a:srgbClr val="000000"/>
                          </a:solidFill>
                          <a:effectLst/>
                          <a:latin typeface="Avenir" panose="02000503020000020003" pitchFamily="2" charset="0"/>
                        </a:rPr>
                        <a:t>Latency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vMerge="1">
                  <a:txBody>
                    <a:bodyPr/>
                    <a:lstStyle/>
                    <a:p>
                      <a:endParaRPr lang="it-IT"/>
                    </a:p>
                  </a:txBody>
                  <a:tcPr/>
                </a:tc>
                <a:tc>
                  <a:txBody>
                    <a:bodyPr/>
                    <a:lstStyle/>
                    <a:p>
                      <a:pPr algn="l" fontAlgn="b"/>
                      <a:r>
                        <a:rPr lang="it-IT" sz="2000" b="0" i="0" u="none" strike="noStrike">
                          <a:solidFill>
                            <a:srgbClr val="000000"/>
                          </a:solidFill>
                          <a:effectLst/>
                          <a:latin typeface="Avenir" panose="02000503020000020003" pitchFamily="2" charset="0"/>
                        </a:rPr>
                        <a:t>1ms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2000" b="0" i="0" u="none" strike="noStrike" dirty="0">
                          <a:solidFill>
                            <a:srgbClr val="000000"/>
                          </a:solidFill>
                          <a:effectLst/>
                          <a:latin typeface="Avenir" panose="02000503020000020003" pitchFamily="2" charset="0"/>
                        </a:rPr>
                        <a:t>&lt;2ms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76784436"/>
                  </a:ext>
                </a:extLst>
              </a:tr>
              <a:tr h="367125">
                <a:tc>
                  <a:txBody>
                    <a:bodyPr/>
                    <a:lstStyle/>
                    <a:p>
                      <a:pPr algn="ctr" fontAlgn="b"/>
                      <a:r>
                        <a:rPr lang="it-IT" sz="2000" b="0" i="0" u="none" strike="noStrike">
                          <a:solidFill>
                            <a:srgbClr val="000000"/>
                          </a:solidFill>
                          <a:effectLst/>
                          <a:latin typeface="Avenir" panose="02000503020000020003" pitchFamily="2" charset="0"/>
                        </a:rPr>
                        <a:t>Connectivity Density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vMerge="1">
                  <a:txBody>
                    <a:bodyPr/>
                    <a:lstStyle/>
                    <a:p>
                      <a:endParaRPr lang="it-IT"/>
                    </a:p>
                  </a:txBody>
                  <a:tcPr/>
                </a:tc>
                <a:tc>
                  <a:txBody>
                    <a:bodyPr/>
                    <a:lstStyle/>
                    <a:p>
                      <a:pPr algn="l" fontAlgn="b"/>
                      <a:r>
                        <a:rPr lang="it-IT" sz="2000" b="0" i="0" u="none" strike="noStrike">
                          <a:solidFill>
                            <a:srgbClr val="000000"/>
                          </a:solidFill>
                          <a:effectLst/>
                          <a:latin typeface="Avenir" panose="02000503020000020003" pitchFamily="2" charset="0"/>
                        </a:rPr>
                        <a:t>Not Critical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2000" b="0" i="0" u="none" strike="noStrike">
                          <a:solidFill>
                            <a:srgbClr val="000000"/>
                          </a:solidFill>
                          <a:effectLst/>
                          <a:latin typeface="Avenir" panose="02000503020000020003" pitchFamily="2" charset="0"/>
                        </a:rPr>
                        <a:t>Not Relevant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8484370"/>
                  </a:ext>
                </a:extLst>
              </a:tr>
              <a:tr h="367125">
                <a:tc>
                  <a:txBody>
                    <a:bodyPr/>
                    <a:lstStyle/>
                    <a:p>
                      <a:pPr algn="ctr" fontAlgn="b"/>
                      <a:r>
                        <a:rPr lang="it-IT" sz="2000" b="0" i="0" u="none" strike="noStrike">
                          <a:solidFill>
                            <a:srgbClr val="000000"/>
                          </a:solidFill>
                          <a:effectLst/>
                          <a:latin typeface="Avenir" panose="02000503020000020003" pitchFamily="2" charset="0"/>
                        </a:rPr>
                        <a:t>Traffic Density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vMerge="1">
                  <a:txBody>
                    <a:bodyPr/>
                    <a:lstStyle/>
                    <a:p>
                      <a:endParaRPr lang="it-IT"/>
                    </a:p>
                  </a:txBody>
                  <a:tcPr/>
                </a:tc>
                <a:tc>
                  <a:txBody>
                    <a:bodyPr/>
                    <a:lstStyle/>
                    <a:p>
                      <a:pPr algn="l" fontAlgn="b"/>
                      <a:r>
                        <a:rPr lang="it-IT" sz="2000" b="0" i="0" u="none" strike="noStrike">
                          <a:solidFill>
                            <a:srgbClr val="000000"/>
                          </a:solidFill>
                          <a:effectLst/>
                          <a:latin typeface="Avenir" panose="02000503020000020003" pitchFamily="2" charset="0"/>
                        </a:rPr>
                        <a:t>High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2000" b="0" i="0" u="none" strike="noStrike">
                          <a:solidFill>
                            <a:srgbClr val="000000"/>
                          </a:solidFill>
                          <a:effectLst/>
                          <a:latin typeface="Avenir" panose="02000503020000020003" pitchFamily="2" charset="0"/>
                        </a:rPr>
                        <a:t>Not Relevant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9633391"/>
                  </a:ext>
                </a:extLst>
              </a:tr>
              <a:tr h="367125">
                <a:tc>
                  <a:txBody>
                    <a:bodyPr/>
                    <a:lstStyle/>
                    <a:p>
                      <a:pPr algn="ctr" fontAlgn="b"/>
                      <a:r>
                        <a:rPr lang="it-IT" sz="2000" b="0" i="0" u="none" strike="noStrike">
                          <a:solidFill>
                            <a:srgbClr val="000000"/>
                          </a:solidFill>
                          <a:effectLst/>
                          <a:latin typeface="Avenir" panose="02000503020000020003" pitchFamily="2" charset="0"/>
                        </a:rPr>
                        <a:t>Reliability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vMerge="1">
                  <a:txBody>
                    <a:bodyPr/>
                    <a:lstStyle/>
                    <a:p>
                      <a:endParaRPr lang="it-IT"/>
                    </a:p>
                  </a:txBody>
                  <a:tcPr/>
                </a:tc>
                <a:tc>
                  <a:txBody>
                    <a:bodyPr/>
                    <a:lstStyle/>
                    <a:p>
                      <a:pPr algn="l" fontAlgn="b"/>
                      <a:r>
                        <a:rPr lang="it-IT" sz="2000" b="0" i="0" u="none" strike="noStrike">
                          <a:solidFill>
                            <a:srgbClr val="000000"/>
                          </a:solidFill>
                          <a:effectLst/>
                          <a:latin typeface="Avenir" panose="02000503020000020003" pitchFamily="2" charset="0"/>
                        </a:rPr>
                        <a:t>High (~99.9999%)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2000" b="0" i="0" u="none" strike="noStrike" dirty="0">
                          <a:solidFill>
                            <a:srgbClr val="000000"/>
                          </a:solidFill>
                          <a:effectLst/>
                          <a:latin typeface="Avenir" panose="02000503020000020003" pitchFamily="2" charset="0"/>
                        </a:rPr>
                        <a:t>High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219197033"/>
                  </a:ext>
                </a:extLst>
              </a:tr>
              <a:tr h="679181">
                <a:tc>
                  <a:txBody>
                    <a:bodyPr/>
                    <a:lstStyle/>
                    <a:p>
                      <a:pPr algn="ctr" fontAlgn="b"/>
                      <a:r>
                        <a:rPr lang="it-IT" sz="2000" b="0" i="0" u="none" strike="noStrike">
                          <a:solidFill>
                            <a:srgbClr val="000000"/>
                          </a:solidFill>
                          <a:effectLst/>
                          <a:latin typeface="Avenir" panose="02000503020000020003" pitchFamily="2" charset="0"/>
                        </a:rPr>
                        <a:t>Slicing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vMerge="1">
                  <a:txBody>
                    <a:bodyPr/>
                    <a:lstStyle/>
                    <a:p>
                      <a:endParaRPr lang="it-IT"/>
                    </a:p>
                  </a:txBody>
                  <a:tcPr/>
                </a:tc>
                <a:tc rowSpan="2">
                  <a:txBody>
                    <a:bodyPr/>
                    <a:lstStyle/>
                    <a:p>
                      <a:pPr algn="ctr" fontAlgn="b"/>
                      <a:r>
                        <a:rPr lang="it-IT" sz="2000" b="0" i="0" u="none" strike="noStrike">
                          <a:solidFill>
                            <a:srgbClr val="000000"/>
                          </a:solidFill>
                          <a:effectLst/>
                          <a:latin typeface="Avenir" panose="02000503020000020003" pitchFamily="2"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l" fontAlgn="ctr"/>
                      <a:r>
                        <a:rPr lang="en-US" sz="2000" b="0" i="0" u="none" strike="noStrike">
                          <a:solidFill>
                            <a:srgbClr val="000000"/>
                          </a:solidFill>
                          <a:effectLst/>
                          <a:latin typeface="Avenir" panose="02000503020000020003" pitchFamily="2" charset="0"/>
                        </a:rPr>
                        <a:t>Necessary for low latency local management of control applications on top of machinery and for Augmented Reality Applications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8531875"/>
                  </a:ext>
                </a:extLst>
              </a:tr>
              <a:tr h="679181">
                <a:tc>
                  <a:txBody>
                    <a:bodyPr/>
                    <a:lstStyle/>
                    <a:p>
                      <a:pPr algn="ctr" fontAlgn="b"/>
                      <a:r>
                        <a:rPr lang="it-IT" sz="2000" b="0" i="0" u="none" strike="noStrike" dirty="0">
                          <a:solidFill>
                            <a:srgbClr val="000000"/>
                          </a:solidFill>
                          <a:effectLst/>
                          <a:latin typeface="Avenir" panose="02000503020000020003" pitchFamily="2" charset="0"/>
                        </a:rPr>
                        <a:t>MEC (</a:t>
                      </a:r>
                      <a:r>
                        <a:rPr lang="it-IT" sz="2000" b="0" i="0" u="none" strike="noStrike" dirty="0" err="1">
                          <a:solidFill>
                            <a:srgbClr val="000000"/>
                          </a:solidFill>
                          <a:effectLst/>
                          <a:latin typeface="Avenir" panose="02000503020000020003" pitchFamily="2" charset="0"/>
                        </a:rPr>
                        <a:t>Multiaccess</a:t>
                      </a:r>
                      <a:r>
                        <a:rPr lang="it-IT" sz="2000" b="0" i="0" u="none" strike="noStrike" dirty="0">
                          <a:solidFill>
                            <a:srgbClr val="000000"/>
                          </a:solidFill>
                          <a:effectLst/>
                          <a:latin typeface="Avenir" panose="02000503020000020003" pitchFamily="2" charset="0"/>
                        </a:rPr>
                        <a:t> Edge Computing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vMerge="1">
                  <a:txBody>
                    <a:bodyPr/>
                    <a:lstStyle/>
                    <a:p>
                      <a:endParaRPr lang="it-IT"/>
                    </a:p>
                  </a:txBody>
                  <a:tcPr/>
                </a:tc>
                <a:tc vMerge="1">
                  <a:txBody>
                    <a:bodyPr/>
                    <a:lstStyle/>
                    <a:p>
                      <a:endParaRPr lang="it-IT"/>
                    </a:p>
                  </a:txBody>
                  <a:tcPr/>
                </a:tc>
                <a:tc vMerge="1">
                  <a:txBody>
                    <a:bodyPr/>
                    <a:lstStyle/>
                    <a:p>
                      <a:endParaRPr lang="it-IT"/>
                    </a:p>
                  </a:txBody>
                  <a:tcPr/>
                </a:tc>
                <a:extLst>
                  <a:ext uri="{0D108BD9-81ED-4DB2-BD59-A6C34878D82A}">
                    <a16:rowId xmlns:a16="http://schemas.microsoft.com/office/drawing/2014/main" val="1541770"/>
                  </a:ext>
                </a:extLst>
              </a:tr>
              <a:tr h="879230">
                <a:tc>
                  <a:txBody>
                    <a:bodyPr/>
                    <a:lstStyle/>
                    <a:p>
                      <a:pPr algn="ctr" fontAlgn="b"/>
                      <a:r>
                        <a:rPr lang="it-IT" sz="2000" b="0" i="0" u="none" strike="noStrike" dirty="0" err="1">
                          <a:solidFill>
                            <a:srgbClr val="000000"/>
                          </a:solidFill>
                          <a:effectLst/>
                          <a:latin typeface="Avenir" panose="02000503020000020003" pitchFamily="2" charset="0"/>
                        </a:rPr>
                        <a:t>Spectrum</a:t>
                      </a:r>
                      <a:r>
                        <a:rPr lang="it-IT" sz="2000" b="0" i="0" u="none" strike="noStrike" dirty="0">
                          <a:solidFill>
                            <a:srgbClr val="000000"/>
                          </a:solidFill>
                          <a:effectLst/>
                          <a:latin typeface="Avenir" panose="02000503020000020003" pitchFamily="2" charset="0"/>
                        </a:rPr>
                        <a:t> </a:t>
                      </a:r>
                      <a:r>
                        <a:rPr lang="it-IT" sz="2000" b="0" i="0" u="none" strike="noStrike" dirty="0" err="1">
                          <a:solidFill>
                            <a:srgbClr val="000000"/>
                          </a:solidFill>
                          <a:effectLst/>
                          <a:latin typeface="Avenir" panose="02000503020000020003" pitchFamily="2" charset="0"/>
                        </a:rPr>
                        <a:t>Utilization</a:t>
                      </a:r>
                      <a:endParaRPr lang="it-IT" sz="2000" b="0" i="0" u="none" strike="noStrike" dirty="0">
                        <a:solidFill>
                          <a:srgbClr val="000000"/>
                        </a:solidFill>
                        <a:effectLst/>
                        <a:latin typeface="Avenir" panose="02000503020000020003" pitchFamily="2"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3">
                  <a:txBody>
                    <a:bodyPr/>
                    <a:lstStyle/>
                    <a:p>
                      <a:pPr algn="l" fontAlgn="b"/>
                      <a:r>
                        <a:rPr lang="en-US" sz="2000" b="0" i="0" u="none" strike="noStrike" dirty="0">
                          <a:solidFill>
                            <a:srgbClr val="000000"/>
                          </a:solidFill>
                          <a:effectLst/>
                          <a:latin typeface="Avenir" panose="02000503020000020003" pitchFamily="2" charset="0"/>
                        </a:rPr>
                        <a:t>Use case requires 5G New Radio network in Band 43 and Slicing availability to manage locally and with low latency machinery control and augmented reality services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3942550399"/>
                  </a:ext>
                </a:extLst>
              </a:tr>
            </a:tbl>
          </a:graphicData>
        </a:graphic>
      </p:graphicFrame>
      <p:sp>
        <p:nvSpPr>
          <p:cNvPr id="3" name="Titolo 2"/>
          <p:cNvSpPr>
            <a:spLocks noGrp="1"/>
          </p:cNvSpPr>
          <p:nvPr>
            <p:ph type="title"/>
          </p:nvPr>
        </p:nvSpPr>
        <p:spPr>
          <a:xfrm>
            <a:off x="277368" y="96901"/>
            <a:ext cx="10515600" cy="915035"/>
          </a:xfrm>
        </p:spPr>
        <p:txBody>
          <a:bodyPr/>
          <a:lstStyle/>
          <a:p>
            <a:r>
              <a:rPr lang="it-IT" dirty="0" err="1"/>
              <a:t>Key</a:t>
            </a:r>
            <a:r>
              <a:rPr lang="it-IT" dirty="0"/>
              <a:t> Performance </a:t>
            </a:r>
            <a:r>
              <a:rPr lang="it-IT" dirty="0" err="1"/>
              <a:t>indicators</a:t>
            </a:r>
            <a:endParaRPr lang="it-IT" dirty="0"/>
          </a:p>
        </p:txBody>
      </p:sp>
    </p:spTree>
    <p:extLst>
      <p:ext uri="{BB962C8B-B14F-4D97-AF65-F5344CB8AC3E}">
        <p14:creationId xmlns:p14="http://schemas.microsoft.com/office/powerpoint/2010/main" val="37442144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con angoli arrotondati 40">
            <a:extLst>
              <a:ext uri="{FF2B5EF4-FFF2-40B4-BE49-F238E27FC236}">
                <a16:creationId xmlns:a16="http://schemas.microsoft.com/office/drawing/2014/main" id="{C2151FA2-7BC3-4183-B43F-0207E96A84EE}"/>
              </a:ext>
            </a:extLst>
          </p:cNvPr>
          <p:cNvSpPr/>
          <p:nvPr/>
        </p:nvSpPr>
        <p:spPr>
          <a:xfrm>
            <a:off x="5374866" y="3991642"/>
            <a:ext cx="3804249" cy="20881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Avenir" panose="02000503020000020003" pitchFamily="2" charset="0"/>
            </a:endParaRPr>
          </a:p>
        </p:txBody>
      </p:sp>
      <p:pic>
        <p:nvPicPr>
          <p:cNvPr id="5" name="Picture 7">
            <a:extLst>
              <a:ext uri="{FF2B5EF4-FFF2-40B4-BE49-F238E27FC236}">
                <a16:creationId xmlns:a16="http://schemas.microsoft.com/office/drawing/2014/main" id="{A4E8D717-97BA-4749-9441-AD07389167F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97232" y="4267688"/>
            <a:ext cx="3520138" cy="16476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ttangolo con angoli arrotondati 41">
            <a:extLst>
              <a:ext uri="{FF2B5EF4-FFF2-40B4-BE49-F238E27FC236}">
                <a16:creationId xmlns:a16="http://schemas.microsoft.com/office/drawing/2014/main" id="{DFD6AEA0-FF50-4330-A85A-62C9E290C8A7}"/>
              </a:ext>
            </a:extLst>
          </p:cNvPr>
          <p:cNvSpPr/>
          <p:nvPr/>
        </p:nvSpPr>
        <p:spPr>
          <a:xfrm>
            <a:off x="6914681" y="2740815"/>
            <a:ext cx="2264435" cy="7504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latin typeface="Avenir" panose="02000503020000020003" pitchFamily="2" charset="0"/>
              </a:rPr>
              <a:t>Local IoT – Edge IoT (URLLC)</a:t>
            </a:r>
          </a:p>
        </p:txBody>
      </p:sp>
      <p:sp>
        <p:nvSpPr>
          <p:cNvPr id="7" name="Rettangolo con angoli arrotondati 42">
            <a:extLst>
              <a:ext uri="{FF2B5EF4-FFF2-40B4-BE49-F238E27FC236}">
                <a16:creationId xmlns:a16="http://schemas.microsoft.com/office/drawing/2014/main" id="{B9DEB7BA-4B94-4FF3-98F5-8A057C794C95}"/>
              </a:ext>
            </a:extLst>
          </p:cNvPr>
          <p:cNvSpPr/>
          <p:nvPr/>
        </p:nvSpPr>
        <p:spPr>
          <a:xfrm>
            <a:off x="3089335" y="3543071"/>
            <a:ext cx="6089780" cy="3968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latin typeface="Avenir" panose="02000503020000020003" pitchFamily="2" charset="0"/>
              </a:rPr>
              <a:t>Local 5G </a:t>
            </a:r>
            <a:r>
              <a:rPr lang="it-IT" dirty="0" err="1">
                <a:latin typeface="Avenir" panose="02000503020000020003" pitchFamily="2" charset="0"/>
              </a:rPr>
              <a:t>Slice</a:t>
            </a:r>
            <a:endParaRPr lang="it-IT" dirty="0">
              <a:latin typeface="Avenir" panose="02000503020000020003" pitchFamily="2" charset="0"/>
            </a:endParaRPr>
          </a:p>
        </p:txBody>
      </p:sp>
      <p:sp>
        <p:nvSpPr>
          <p:cNvPr id="8" name="Rettangolo con angoli arrotondati 43">
            <a:extLst>
              <a:ext uri="{FF2B5EF4-FFF2-40B4-BE49-F238E27FC236}">
                <a16:creationId xmlns:a16="http://schemas.microsoft.com/office/drawing/2014/main" id="{9D6561E8-283F-43C3-B409-884877C50C16}"/>
              </a:ext>
            </a:extLst>
          </p:cNvPr>
          <p:cNvSpPr/>
          <p:nvPr/>
        </p:nvSpPr>
        <p:spPr>
          <a:xfrm>
            <a:off x="5303698" y="1533122"/>
            <a:ext cx="3875417" cy="7504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latin typeface="Avenir" panose="02000503020000020003" pitchFamily="2" charset="0"/>
              </a:rPr>
              <a:t>Global IoT (</a:t>
            </a:r>
            <a:r>
              <a:rPr lang="it-IT" dirty="0" err="1">
                <a:latin typeface="Avenir" panose="02000503020000020003" pitchFamily="2" charset="0"/>
              </a:rPr>
              <a:t>mMTC</a:t>
            </a:r>
            <a:r>
              <a:rPr lang="it-IT" dirty="0">
                <a:latin typeface="Avenir" panose="02000503020000020003" pitchFamily="2" charset="0"/>
              </a:rPr>
              <a:t>)</a:t>
            </a:r>
          </a:p>
        </p:txBody>
      </p:sp>
      <p:sp>
        <p:nvSpPr>
          <p:cNvPr id="9" name="Rettangolo con angoli arrotondati 44">
            <a:extLst>
              <a:ext uri="{FF2B5EF4-FFF2-40B4-BE49-F238E27FC236}">
                <a16:creationId xmlns:a16="http://schemas.microsoft.com/office/drawing/2014/main" id="{364B2CC0-073F-4A0F-BAFC-2036E5B78F8D}"/>
              </a:ext>
            </a:extLst>
          </p:cNvPr>
          <p:cNvSpPr/>
          <p:nvPr/>
        </p:nvSpPr>
        <p:spPr>
          <a:xfrm>
            <a:off x="3089336" y="945928"/>
            <a:ext cx="6089779" cy="552684"/>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latin typeface="Avenir" panose="02000503020000020003" pitchFamily="2" charset="0"/>
              </a:rPr>
              <a:t>Machine Learning for </a:t>
            </a:r>
            <a:r>
              <a:rPr lang="it-IT" dirty="0" err="1">
                <a:latin typeface="Avenir" panose="02000503020000020003" pitchFamily="2" charset="0"/>
              </a:rPr>
              <a:t>Maintenance</a:t>
            </a:r>
            <a:endParaRPr lang="it-IT" dirty="0">
              <a:latin typeface="Avenir" panose="02000503020000020003" pitchFamily="2" charset="0"/>
            </a:endParaRPr>
          </a:p>
        </p:txBody>
      </p:sp>
      <p:sp>
        <p:nvSpPr>
          <p:cNvPr id="10" name="Rettangolo con angoli arrotondati 45">
            <a:extLst>
              <a:ext uri="{FF2B5EF4-FFF2-40B4-BE49-F238E27FC236}">
                <a16:creationId xmlns:a16="http://schemas.microsoft.com/office/drawing/2014/main" id="{F3F67BA5-EF6D-4028-9E99-0F947591D63C}"/>
              </a:ext>
            </a:extLst>
          </p:cNvPr>
          <p:cNvSpPr/>
          <p:nvPr/>
        </p:nvSpPr>
        <p:spPr>
          <a:xfrm>
            <a:off x="3089335" y="2313808"/>
            <a:ext cx="6089780" cy="3968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latin typeface="Avenir" panose="02000503020000020003" pitchFamily="2" charset="0"/>
              </a:rPr>
              <a:t>Global 5G</a:t>
            </a:r>
          </a:p>
        </p:txBody>
      </p:sp>
      <p:sp>
        <p:nvSpPr>
          <p:cNvPr id="11" name="Freccia circolare in su 10">
            <a:extLst>
              <a:ext uri="{FF2B5EF4-FFF2-40B4-BE49-F238E27FC236}">
                <a16:creationId xmlns:a16="http://schemas.microsoft.com/office/drawing/2014/main" id="{0D5245C1-9FE0-4D4C-A3E4-A933CB9E7884}"/>
              </a:ext>
            </a:extLst>
          </p:cNvPr>
          <p:cNvSpPr/>
          <p:nvPr/>
        </p:nvSpPr>
        <p:spPr>
          <a:xfrm rot="10623809">
            <a:off x="7954037" y="3401456"/>
            <a:ext cx="912114" cy="949379"/>
          </a:xfrm>
          <a:prstGeom prst="curvedUp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latin typeface="Avenir" panose="02000503020000020003" pitchFamily="2" charset="0"/>
            </a:endParaRPr>
          </a:p>
        </p:txBody>
      </p:sp>
      <p:pic>
        <p:nvPicPr>
          <p:cNvPr id="12" name="Picture 2" descr="https://www.daqri.com/static/images/smart-helmet-360-c-161005/THOR_DVT_Animated_Exploded_00000.png?dqb=8a819cb39e">
            <a:extLst>
              <a:ext uri="{FF2B5EF4-FFF2-40B4-BE49-F238E27FC236}">
                <a16:creationId xmlns:a16="http://schemas.microsoft.com/office/drawing/2014/main" id="{38BCFA34-A7FD-4F63-B3B6-F722C737539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flipH="1">
            <a:off x="2015583" y="4021891"/>
            <a:ext cx="2591520" cy="2311878"/>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Freccia circolare in su 12">
            <a:extLst>
              <a:ext uri="{FF2B5EF4-FFF2-40B4-BE49-F238E27FC236}">
                <a16:creationId xmlns:a16="http://schemas.microsoft.com/office/drawing/2014/main" id="{E39B730E-F20E-4BF1-9883-FB7F8211CF9E}"/>
              </a:ext>
            </a:extLst>
          </p:cNvPr>
          <p:cNvSpPr/>
          <p:nvPr/>
        </p:nvSpPr>
        <p:spPr>
          <a:xfrm rot="10800000">
            <a:off x="2977520" y="1114104"/>
            <a:ext cx="3314403" cy="3291697"/>
          </a:xfrm>
          <a:prstGeom prst="curvedUpArrow">
            <a:avLst>
              <a:gd name="adj1" fmla="val 15871"/>
              <a:gd name="adj2" fmla="val 50000"/>
              <a:gd name="adj3" fmla="val 17917"/>
            </a:avLst>
          </a:prstGeom>
          <a:solidFill>
            <a:srgbClr val="ED7D31">
              <a:alpha val="4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latin typeface="Avenir" panose="02000503020000020003" pitchFamily="2" charset="0"/>
            </a:endParaRPr>
          </a:p>
        </p:txBody>
      </p:sp>
      <p:pic>
        <p:nvPicPr>
          <p:cNvPr id="14" name="Picture 6">
            <a:extLst>
              <a:ext uri="{FF2B5EF4-FFF2-40B4-BE49-F238E27FC236}">
                <a16:creationId xmlns:a16="http://schemas.microsoft.com/office/drawing/2014/main" id="{4DBEEC46-290F-44C9-910A-3710F817C1B7}"/>
              </a:ext>
            </a:extLst>
          </p:cNvPr>
          <p:cNvPicPr/>
          <p:nvPr/>
        </p:nvPicPr>
        <p:blipFill>
          <a:blip r:embed="rId5" cstate="email">
            <a:extLst>
              <a:ext uri="{28A0092B-C50C-407E-A947-70E740481C1C}">
                <a14:useLocalDpi xmlns:a14="http://schemas.microsoft.com/office/drawing/2010/main"/>
              </a:ext>
            </a:extLst>
          </a:blip>
          <a:srcRect/>
          <a:stretch>
            <a:fillRect/>
          </a:stretch>
        </p:blipFill>
        <p:spPr bwMode="auto">
          <a:xfrm>
            <a:off x="4210544" y="4501710"/>
            <a:ext cx="848353" cy="1129135"/>
          </a:xfrm>
          <a:prstGeom prst="rect">
            <a:avLst/>
          </a:prstGeom>
          <a:noFill/>
        </p:spPr>
      </p:pic>
      <p:sp>
        <p:nvSpPr>
          <p:cNvPr id="15" name="Triangolo isoscele 14">
            <a:extLst>
              <a:ext uri="{FF2B5EF4-FFF2-40B4-BE49-F238E27FC236}">
                <a16:creationId xmlns:a16="http://schemas.microsoft.com/office/drawing/2014/main" id="{E514CB3C-EF8D-450B-9811-986DAFBBC6CF}"/>
              </a:ext>
            </a:extLst>
          </p:cNvPr>
          <p:cNvSpPr/>
          <p:nvPr/>
        </p:nvSpPr>
        <p:spPr>
          <a:xfrm rot="16200000">
            <a:off x="3528268" y="4931692"/>
            <a:ext cx="951379" cy="24447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Avenir" panose="02000503020000020003" pitchFamily="2" charset="0"/>
            </a:endParaRPr>
          </a:p>
        </p:txBody>
      </p:sp>
      <p:sp>
        <p:nvSpPr>
          <p:cNvPr id="16" name="Triangolo isoscele 15">
            <a:extLst>
              <a:ext uri="{FF2B5EF4-FFF2-40B4-BE49-F238E27FC236}">
                <a16:creationId xmlns:a16="http://schemas.microsoft.com/office/drawing/2014/main" id="{A140DB87-C752-491B-BC77-BB082E425D97}"/>
              </a:ext>
            </a:extLst>
          </p:cNvPr>
          <p:cNvSpPr/>
          <p:nvPr/>
        </p:nvSpPr>
        <p:spPr>
          <a:xfrm rot="16200000">
            <a:off x="4299868" y="4931691"/>
            <a:ext cx="1791862" cy="24447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Avenir" panose="02000503020000020003" pitchFamily="2" charset="0"/>
            </a:endParaRPr>
          </a:p>
        </p:txBody>
      </p:sp>
      <p:sp>
        <p:nvSpPr>
          <p:cNvPr id="2" name="Titolo 1">
            <a:extLst>
              <a:ext uri="{FF2B5EF4-FFF2-40B4-BE49-F238E27FC236}">
                <a16:creationId xmlns:a16="http://schemas.microsoft.com/office/drawing/2014/main" id="{0A00005C-B634-FC40-BA86-BBA7776F0474}"/>
              </a:ext>
            </a:extLst>
          </p:cNvPr>
          <p:cNvSpPr>
            <a:spLocks noGrp="1"/>
          </p:cNvSpPr>
          <p:nvPr>
            <p:ph type="title"/>
          </p:nvPr>
        </p:nvSpPr>
        <p:spPr>
          <a:xfrm>
            <a:off x="60235" y="54549"/>
            <a:ext cx="10515600" cy="963647"/>
          </a:xfrm>
        </p:spPr>
        <p:txBody>
          <a:bodyPr/>
          <a:lstStyle/>
          <a:p>
            <a:r>
              <a:rPr lang="it-IT" dirty="0"/>
              <a:t>UC31 </a:t>
            </a:r>
            <a:r>
              <a:rPr lang="it-IT" dirty="0" err="1"/>
              <a:t>Concept</a:t>
            </a:r>
            <a:endParaRPr lang="it-IT" dirty="0"/>
          </a:p>
        </p:txBody>
      </p:sp>
    </p:spTree>
    <p:extLst>
      <p:ext uri="{BB962C8B-B14F-4D97-AF65-F5344CB8AC3E}">
        <p14:creationId xmlns:p14="http://schemas.microsoft.com/office/powerpoint/2010/main" val="12988725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508DDB6-48E1-7342-93C2-70DDBDB4FA3F}"/>
              </a:ext>
            </a:extLst>
          </p:cNvPr>
          <p:cNvSpPr>
            <a:spLocks noGrp="1"/>
          </p:cNvSpPr>
          <p:nvPr>
            <p:ph type="title"/>
          </p:nvPr>
        </p:nvSpPr>
        <p:spPr>
          <a:xfrm>
            <a:off x="82296" y="66421"/>
            <a:ext cx="10515600" cy="1012571"/>
          </a:xfrm>
        </p:spPr>
        <p:txBody>
          <a:bodyPr/>
          <a:lstStyle/>
          <a:p>
            <a:r>
              <a:rPr lang="en-GB"/>
              <a:t>UC 31 Key Features</a:t>
            </a:r>
          </a:p>
        </p:txBody>
      </p:sp>
      <p:sp>
        <p:nvSpPr>
          <p:cNvPr id="3" name="Segnaposto contenuto 2">
            <a:extLst>
              <a:ext uri="{FF2B5EF4-FFF2-40B4-BE49-F238E27FC236}">
                <a16:creationId xmlns:a16="http://schemas.microsoft.com/office/drawing/2014/main" id="{A2D83D00-24F9-5748-B197-F9A00CDA1264}"/>
              </a:ext>
            </a:extLst>
          </p:cNvPr>
          <p:cNvSpPr>
            <a:spLocks noGrp="1"/>
          </p:cNvSpPr>
          <p:nvPr>
            <p:ph idx="4294967295"/>
          </p:nvPr>
        </p:nvSpPr>
        <p:spPr>
          <a:xfrm>
            <a:off x="457200" y="1284605"/>
            <a:ext cx="10972800" cy="4111625"/>
          </a:xfrm>
        </p:spPr>
        <p:txBody>
          <a:bodyPr/>
          <a:lstStyle/>
          <a:p>
            <a:pPr marL="514350" indent="-514350">
              <a:buFont typeface="+mj-lt"/>
              <a:buAutoNum type="alphaLcParenR"/>
            </a:pPr>
            <a:r>
              <a:rPr lang="en-GB"/>
              <a:t>Field Data Collection</a:t>
            </a:r>
          </a:p>
          <a:p>
            <a:pPr marL="514350" indent="-514350">
              <a:buFont typeface="+mj-lt"/>
              <a:buAutoNum type="alphaLcParenR"/>
            </a:pPr>
            <a:r>
              <a:rPr lang="en-GB"/>
              <a:t>Condition Recognition</a:t>
            </a:r>
          </a:p>
          <a:p>
            <a:pPr marL="514350" indent="-514350">
              <a:buFont typeface="+mj-lt"/>
              <a:buAutoNum type="alphaLcParenR"/>
            </a:pPr>
            <a:r>
              <a:rPr lang="en-GB"/>
              <a:t>Production process reconfiguration</a:t>
            </a:r>
          </a:p>
          <a:p>
            <a:pPr marL="514350" indent="-514350">
              <a:buFont typeface="+mj-lt"/>
              <a:buAutoNum type="alphaLcParenR"/>
            </a:pPr>
            <a:r>
              <a:rPr lang="en-GB"/>
              <a:t>Supported Maintenance </a:t>
            </a:r>
          </a:p>
          <a:p>
            <a:pPr marL="514350" indent="-514350">
              <a:buFont typeface="+mj-lt"/>
              <a:buAutoNum type="alphaLcParenR"/>
            </a:pPr>
            <a:r>
              <a:rPr lang="en-GB"/>
              <a:t>Trends and system evolution</a:t>
            </a:r>
          </a:p>
          <a:p>
            <a:pPr marL="514350" indent="-514350">
              <a:buFont typeface="+mj-lt"/>
              <a:buAutoNum type="alphaLcParenR"/>
            </a:pPr>
            <a:endParaRPr lang="en-GB"/>
          </a:p>
          <a:p>
            <a:r>
              <a:rPr lang="en-GB"/>
              <a:t>5G Sensor Connection</a:t>
            </a:r>
          </a:p>
          <a:p>
            <a:r>
              <a:rPr lang="en-GB"/>
              <a:t>5G Edge Computing capabilities</a:t>
            </a:r>
          </a:p>
        </p:txBody>
      </p:sp>
    </p:spTree>
    <p:extLst>
      <p:ext uri="{BB962C8B-B14F-4D97-AF65-F5344CB8AC3E}">
        <p14:creationId xmlns:p14="http://schemas.microsoft.com/office/powerpoint/2010/main" val="7916482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a:xfrm>
            <a:off x="97971" y="74259"/>
            <a:ext cx="10515600" cy="967141"/>
          </a:xfrm>
        </p:spPr>
        <p:txBody>
          <a:bodyPr>
            <a:normAutofit/>
          </a:bodyPr>
          <a:lstStyle/>
          <a:p>
            <a:r>
              <a:rPr lang="en-US" dirty="0"/>
              <a:t>UC31 Application scenarios</a:t>
            </a:r>
          </a:p>
        </p:txBody>
      </p:sp>
      <p:sp>
        <p:nvSpPr>
          <p:cNvPr id="6" name="Segnaposto contenuto 5"/>
          <p:cNvSpPr>
            <a:spLocks noGrp="1"/>
          </p:cNvSpPr>
          <p:nvPr>
            <p:ph idx="4294967295"/>
          </p:nvPr>
        </p:nvSpPr>
        <p:spPr>
          <a:xfrm>
            <a:off x="382207" y="1166018"/>
            <a:ext cx="11133137" cy="5381086"/>
          </a:xfrm>
        </p:spPr>
        <p:txBody>
          <a:bodyPr>
            <a:noAutofit/>
          </a:bodyPr>
          <a:lstStyle/>
          <a:p>
            <a:pPr marL="385763" indent="-385763">
              <a:lnSpc>
                <a:spcPct val="100000"/>
              </a:lnSpc>
              <a:spcBef>
                <a:spcPts val="0"/>
              </a:spcBef>
              <a:spcAft>
                <a:spcPts val="1200"/>
              </a:spcAft>
              <a:buFont typeface="+mj-lt"/>
              <a:buAutoNum type="arabicPeriod"/>
            </a:pPr>
            <a:r>
              <a:rPr lang="en-US" sz="2000" b="1" dirty="0"/>
              <a:t>Advanced Maintenance Execution System (a-b-c)</a:t>
            </a:r>
            <a:br>
              <a:rPr lang="en-US" sz="2000" b="1" dirty="0">
                <a:solidFill>
                  <a:srgbClr val="000000"/>
                </a:solidFill>
              </a:rPr>
            </a:br>
            <a:r>
              <a:rPr lang="en-US" sz="2000" dirty="0"/>
              <a:t>Massive data collection feeding:</a:t>
            </a:r>
          </a:p>
          <a:p>
            <a:pPr marL="1200150" lvl="1" indent="-457200" algn="just">
              <a:lnSpc>
                <a:spcPct val="100000"/>
              </a:lnSpc>
              <a:spcBef>
                <a:spcPts val="0"/>
              </a:spcBef>
              <a:spcAft>
                <a:spcPts val="1200"/>
              </a:spcAft>
              <a:buFont typeface="+mj-lt"/>
              <a:buAutoNum type="alphaLcPeriod"/>
            </a:pPr>
            <a:r>
              <a:rPr lang="en-US" sz="2000" dirty="0"/>
              <a:t>an asset management system able to estimate future working trends (e.g. RUL – Residual Useful Life)</a:t>
            </a:r>
          </a:p>
          <a:p>
            <a:pPr marL="1200150" lvl="1" indent="-457200" algn="just">
              <a:lnSpc>
                <a:spcPct val="100000"/>
              </a:lnSpc>
              <a:spcBef>
                <a:spcPts val="0"/>
              </a:spcBef>
              <a:spcAft>
                <a:spcPts val="1200"/>
              </a:spcAft>
              <a:buFont typeface="+mj-lt"/>
              <a:buAutoNum type="alphaLcPeriod"/>
            </a:pPr>
            <a:r>
              <a:rPr lang="en-US" sz="2000" dirty="0"/>
              <a:t>a preventive/predictive maintenance system able to support operators intervention and </a:t>
            </a:r>
          </a:p>
          <a:p>
            <a:pPr marL="385763" indent="-385763">
              <a:lnSpc>
                <a:spcPct val="100000"/>
              </a:lnSpc>
              <a:spcBef>
                <a:spcPts val="0"/>
              </a:spcBef>
              <a:spcAft>
                <a:spcPts val="1200"/>
              </a:spcAft>
              <a:buFont typeface="+mj-lt"/>
              <a:buAutoNum type="arabicPeriod"/>
            </a:pPr>
            <a:r>
              <a:rPr lang="en-US" sz="2000" b="1" dirty="0"/>
              <a:t>Self-Reconfigurable and Adaptive Production Systems (a-d-e)</a:t>
            </a:r>
            <a:br>
              <a:rPr lang="en-US" sz="2000" b="1" dirty="0"/>
            </a:br>
            <a:r>
              <a:rPr lang="en-US" sz="2000" dirty="0"/>
              <a:t>CNN (Convolutional Neural Network) based machine learning algorithms identifying:</a:t>
            </a:r>
          </a:p>
          <a:p>
            <a:pPr marL="1200150" lvl="1" indent="-457200" algn="just">
              <a:lnSpc>
                <a:spcPct val="100000"/>
              </a:lnSpc>
              <a:spcBef>
                <a:spcPts val="0"/>
              </a:spcBef>
              <a:spcAft>
                <a:spcPts val="1200"/>
              </a:spcAft>
              <a:buFont typeface="+mj-lt"/>
              <a:buAutoNum type="alphaLcPeriod"/>
            </a:pPr>
            <a:r>
              <a:rPr lang="en-US" sz="2000" dirty="0"/>
              <a:t>Specific operational conditions detection and </a:t>
            </a:r>
          </a:p>
          <a:p>
            <a:pPr marL="1200150" lvl="1" indent="-457200" algn="just">
              <a:lnSpc>
                <a:spcPct val="100000"/>
              </a:lnSpc>
              <a:spcBef>
                <a:spcPts val="0"/>
              </a:spcBef>
              <a:spcAft>
                <a:spcPts val="1200"/>
              </a:spcAft>
              <a:buFont typeface="+mj-lt"/>
              <a:buAutoNum type="alphaLcPeriod"/>
            </a:pPr>
            <a:r>
              <a:rPr lang="en-US" sz="2000" dirty="0"/>
              <a:t>Production process reconfiguration or production re-scheduling to optimize performances</a:t>
            </a:r>
          </a:p>
          <a:p>
            <a:pPr marL="385763" indent="-385763">
              <a:buFont typeface="+mj-lt"/>
              <a:buAutoNum type="arabicPeriod"/>
            </a:pPr>
            <a:endParaRPr lang="en-US" sz="3200" dirty="0"/>
          </a:p>
        </p:txBody>
      </p:sp>
    </p:spTree>
    <p:extLst>
      <p:ext uri="{BB962C8B-B14F-4D97-AF65-F5344CB8AC3E}">
        <p14:creationId xmlns:p14="http://schemas.microsoft.com/office/powerpoint/2010/main" val="1696026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9202F-2B05-E248-BAE2-5D7E6B3DC679}"/>
              </a:ext>
            </a:extLst>
          </p:cNvPr>
          <p:cNvSpPr>
            <a:spLocks noGrp="1"/>
          </p:cNvSpPr>
          <p:nvPr>
            <p:ph type="title"/>
          </p:nvPr>
        </p:nvSpPr>
        <p:spPr/>
        <p:txBody>
          <a:bodyPr/>
          <a:lstStyle/>
          <a:p>
            <a:r>
              <a:rPr lang="en-GB" dirty="0"/>
              <a:t>Physical Architecture</a:t>
            </a:r>
            <a:endParaRPr lang="en-BE" dirty="0"/>
          </a:p>
        </p:txBody>
      </p:sp>
    </p:spTree>
    <p:extLst>
      <p:ext uri="{BB962C8B-B14F-4D97-AF65-F5344CB8AC3E}">
        <p14:creationId xmlns:p14="http://schemas.microsoft.com/office/powerpoint/2010/main" val="237490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60049-3F25-411D-B7D5-3C7295795E39}"/>
              </a:ext>
            </a:extLst>
          </p:cNvPr>
          <p:cNvSpPr>
            <a:spLocks noGrp="1"/>
          </p:cNvSpPr>
          <p:nvPr>
            <p:ph type="title"/>
          </p:nvPr>
        </p:nvSpPr>
        <p:spPr>
          <a:xfrm>
            <a:off x="265814" y="224893"/>
            <a:ext cx="11926186" cy="771696"/>
          </a:xfrm>
        </p:spPr>
        <p:txBody>
          <a:bodyPr>
            <a:normAutofit/>
          </a:bodyPr>
          <a:lstStyle/>
          <a:p>
            <a:r>
              <a:rPr lang="en-GB" dirty="0"/>
              <a:t>Agenda</a:t>
            </a:r>
          </a:p>
        </p:txBody>
      </p:sp>
      <p:sp>
        <p:nvSpPr>
          <p:cNvPr id="3" name="Content Placeholder 2">
            <a:extLst>
              <a:ext uri="{FF2B5EF4-FFF2-40B4-BE49-F238E27FC236}">
                <a16:creationId xmlns:a16="http://schemas.microsoft.com/office/drawing/2014/main" id="{078DCAF4-002F-4E25-9D6F-5255857250B2}"/>
              </a:ext>
            </a:extLst>
          </p:cNvPr>
          <p:cNvSpPr>
            <a:spLocks noGrp="1"/>
          </p:cNvSpPr>
          <p:nvPr>
            <p:ph idx="1"/>
          </p:nvPr>
        </p:nvSpPr>
        <p:spPr>
          <a:xfrm>
            <a:off x="633283" y="1152913"/>
            <a:ext cx="10925433" cy="4918278"/>
          </a:xfrm>
        </p:spPr>
        <p:txBody>
          <a:bodyPr>
            <a:noAutofit/>
          </a:bodyPr>
          <a:lstStyle/>
          <a:p>
            <a:pPr marL="1428750" indent="-1428750">
              <a:lnSpc>
                <a:spcPct val="100000"/>
              </a:lnSpc>
              <a:spcBef>
                <a:spcPts val="0"/>
              </a:spcBef>
              <a:spcAft>
                <a:spcPts val="1200"/>
              </a:spcAft>
              <a:buNone/>
            </a:pPr>
            <a:r>
              <a:rPr lang="en-US" sz="2000" b="1" dirty="0"/>
              <a:t>16.00h	Opening and Welcome</a:t>
            </a:r>
            <a:endParaRPr lang="en-BE" sz="2000" dirty="0"/>
          </a:p>
          <a:p>
            <a:pPr marL="1428750" lvl="3" indent="0">
              <a:lnSpc>
                <a:spcPct val="100000"/>
              </a:lnSpc>
              <a:spcBef>
                <a:spcPts val="0"/>
              </a:spcBef>
              <a:spcAft>
                <a:spcPts val="2400"/>
              </a:spcAft>
              <a:buNone/>
            </a:pPr>
            <a:r>
              <a:rPr lang="en-US" sz="2000" dirty="0"/>
              <a:t>Damir </a:t>
            </a:r>
            <a:r>
              <a:rPr lang="en-US" sz="2000" dirty="0" err="1"/>
              <a:t>Filipovic</a:t>
            </a:r>
            <a:r>
              <a:rPr lang="en-US" sz="2000" dirty="0"/>
              <a:t>, AIOTI Secretary General</a:t>
            </a:r>
            <a:endParaRPr lang="en-BE" sz="2000" dirty="0"/>
          </a:p>
          <a:p>
            <a:pPr marL="1428750" indent="-1428750">
              <a:lnSpc>
                <a:spcPct val="100000"/>
              </a:lnSpc>
              <a:spcBef>
                <a:spcPts val="0"/>
              </a:spcBef>
              <a:spcAft>
                <a:spcPts val="2400"/>
              </a:spcAft>
              <a:buNone/>
            </a:pPr>
            <a:r>
              <a:rPr lang="en-US" sz="2000" b="1" dirty="0"/>
              <a:t>16.05h	Presentation of the report </a:t>
            </a:r>
            <a:r>
              <a:rPr lang="en-GB" sz="2000" b="1" dirty="0"/>
              <a:t>IoT and Edge Computing impact on Beyond 5G: enabling technologies and challenges Release 1.0</a:t>
            </a:r>
            <a:endParaRPr lang="en-BE" sz="2000" dirty="0"/>
          </a:p>
          <a:p>
            <a:pPr marL="457200" lvl="1" indent="0">
              <a:lnSpc>
                <a:spcPct val="100000"/>
              </a:lnSpc>
              <a:spcBef>
                <a:spcPts val="0"/>
              </a:spcBef>
              <a:spcAft>
                <a:spcPts val="1200"/>
              </a:spcAft>
              <a:buNone/>
            </a:pPr>
            <a:r>
              <a:rPr lang="en-US" sz="2000" b="1" dirty="0"/>
              <a:t>Introduction and overview of the report:</a:t>
            </a:r>
            <a:endParaRPr lang="en-BE" sz="2000" dirty="0"/>
          </a:p>
          <a:p>
            <a:pPr marL="457200" lvl="1" indent="0">
              <a:lnSpc>
                <a:spcPct val="100000"/>
              </a:lnSpc>
              <a:spcBef>
                <a:spcPts val="0"/>
              </a:spcBef>
              <a:spcAft>
                <a:spcPts val="1200"/>
              </a:spcAft>
              <a:buNone/>
            </a:pPr>
            <a:r>
              <a:rPr lang="en-US" sz="2000" dirty="0"/>
              <a:t>Georgios </a:t>
            </a:r>
            <a:r>
              <a:rPr lang="en-US" sz="2000" dirty="0" err="1"/>
              <a:t>Karagiannis</a:t>
            </a:r>
            <a:r>
              <a:rPr lang="en-US" sz="2000" dirty="0"/>
              <a:t>, AIOTI WG Standardisation Chair, Huawei (15 min)</a:t>
            </a:r>
            <a:endParaRPr lang="en-BE" sz="2000" dirty="0"/>
          </a:p>
          <a:p>
            <a:pPr marL="457200" lvl="1" indent="0">
              <a:lnSpc>
                <a:spcPct val="100000"/>
              </a:lnSpc>
              <a:spcBef>
                <a:spcPts val="0"/>
              </a:spcBef>
              <a:spcAft>
                <a:spcPts val="1200"/>
              </a:spcAft>
              <a:buNone/>
            </a:pPr>
            <a:r>
              <a:rPr lang="en-US" sz="2000" b="1" dirty="0"/>
              <a:t>Presentation of examples of described use cases:</a:t>
            </a:r>
            <a:endParaRPr lang="en-BE" sz="2000" dirty="0"/>
          </a:p>
          <a:p>
            <a:pPr marL="457200" lvl="1" indent="0">
              <a:lnSpc>
                <a:spcPct val="100000"/>
              </a:lnSpc>
              <a:spcBef>
                <a:spcPts val="0"/>
              </a:spcBef>
              <a:spcAft>
                <a:spcPts val="2400"/>
              </a:spcAft>
              <a:buNone/>
            </a:pPr>
            <a:r>
              <a:rPr lang="en-US" sz="2000" dirty="0"/>
              <a:t>Giacomo Tavola, </a:t>
            </a:r>
            <a:r>
              <a:rPr lang="en-US" sz="2000" dirty="0" err="1"/>
              <a:t>Politecnico</a:t>
            </a:r>
            <a:r>
              <a:rPr lang="en-US" sz="2000" dirty="0"/>
              <a:t> di Milano (10 min)</a:t>
            </a:r>
            <a:endParaRPr lang="en-BE" sz="2000" dirty="0"/>
          </a:p>
          <a:p>
            <a:pPr marL="457200" lvl="1" indent="0">
              <a:lnSpc>
                <a:spcPct val="100000"/>
              </a:lnSpc>
              <a:spcBef>
                <a:spcPts val="0"/>
              </a:spcBef>
              <a:spcAft>
                <a:spcPts val="2400"/>
              </a:spcAft>
              <a:buNone/>
            </a:pPr>
            <a:r>
              <a:rPr lang="en-US" sz="2000" b="1" dirty="0"/>
              <a:t>Questions and open discussions </a:t>
            </a:r>
            <a:r>
              <a:rPr lang="en-US" sz="2000" dirty="0"/>
              <a:t>(30 min)</a:t>
            </a:r>
            <a:endParaRPr lang="en-BE" sz="2000" dirty="0"/>
          </a:p>
          <a:p>
            <a:pPr marL="1470025" indent="-1470025">
              <a:lnSpc>
                <a:spcPct val="100000"/>
              </a:lnSpc>
              <a:spcBef>
                <a:spcPts val="0"/>
              </a:spcBef>
              <a:spcAft>
                <a:spcPts val="1200"/>
              </a:spcAft>
              <a:buNone/>
            </a:pPr>
            <a:r>
              <a:rPr lang="en-US" sz="2000" b="1" dirty="0"/>
              <a:t>17.00h	Short break</a:t>
            </a:r>
            <a:r>
              <a:rPr lang="en-BE" sz="2000" dirty="0"/>
              <a:t> </a:t>
            </a:r>
            <a:endParaRPr lang="en-US" sz="2000" dirty="0"/>
          </a:p>
        </p:txBody>
      </p:sp>
    </p:spTree>
    <p:extLst>
      <p:ext uri="{BB962C8B-B14F-4D97-AF65-F5344CB8AC3E}">
        <p14:creationId xmlns:p14="http://schemas.microsoft.com/office/powerpoint/2010/main" val="30119232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arrotondato 5"/>
          <p:cNvSpPr/>
          <p:nvPr/>
        </p:nvSpPr>
        <p:spPr>
          <a:xfrm>
            <a:off x="8563142" y="4728643"/>
            <a:ext cx="2575560" cy="1923856"/>
          </a:xfrm>
          <a:prstGeom prst="roundRect">
            <a:avLst/>
          </a:prstGeom>
          <a:solidFill>
            <a:srgbClr val="A9D1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00">
              <a:latin typeface="Avenir" panose="02000503020000020003" pitchFamily="2" charset="0"/>
            </a:endParaRPr>
          </a:p>
        </p:txBody>
      </p:sp>
      <p:sp>
        <p:nvSpPr>
          <p:cNvPr id="28" name="Rettangolo arrotondato 27"/>
          <p:cNvSpPr/>
          <p:nvPr/>
        </p:nvSpPr>
        <p:spPr>
          <a:xfrm>
            <a:off x="9327438" y="1708768"/>
            <a:ext cx="2755239" cy="2499035"/>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u="none" strike="noStrike" kern="1200" cap="none" spc="0" normalizeH="0" baseline="0" noProof="0" dirty="0">
                <a:ln>
                  <a:noFill/>
                </a:ln>
                <a:solidFill>
                  <a:prstClr val="white"/>
                </a:solidFill>
                <a:effectLst/>
                <a:uLnTx/>
                <a:uFillTx/>
                <a:latin typeface="Avenir" panose="02000503020000020003" pitchFamily="2" charset="0"/>
              </a:rPr>
              <a:t> I40Lab </a:t>
            </a:r>
            <a:r>
              <a:rPr kumimoji="0" lang="it-IT" sz="1600" u="none" strike="noStrike" kern="1200" cap="none" spc="0" normalizeH="0" baseline="0" noProof="0" dirty="0" err="1">
                <a:ln>
                  <a:noFill/>
                </a:ln>
                <a:solidFill>
                  <a:prstClr val="white"/>
                </a:solidFill>
                <a:effectLst/>
                <a:uLnTx/>
                <a:uFillTx/>
                <a:latin typeface="Avenir" panose="02000503020000020003" pitchFamily="2" charset="0"/>
              </a:rPr>
              <a:t>Servers</a:t>
            </a:r>
            <a:endParaRPr kumimoji="0" lang="it-IT" sz="1600" u="none" strike="noStrike" kern="1200" cap="none" spc="0" normalizeH="0" baseline="0" noProof="0" dirty="0">
              <a:ln>
                <a:noFill/>
              </a:ln>
              <a:solidFill>
                <a:prstClr val="white"/>
              </a:solidFill>
              <a:effectLst/>
              <a:uLnTx/>
              <a:uFillTx/>
              <a:latin typeface="Avenir" panose="02000503020000020003" pitchFamily="2" charset="0"/>
            </a:endParaRPr>
          </a:p>
        </p:txBody>
      </p:sp>
      <p:sp>
        <p:nvSpPr>
          <p:cNvPr id="47" name="Rettangolo arrotondato 46"/>
          <p:cNvSpPr/>
          <p:nvPr/>
        </p:nvSpPr>
        <p:spPr>
          <a:xfrm>
            <a:off x="5477307" y="852064"/>
            <a:ext cx="1429083" cy="3920949"/>
          </a:xfrm>
          <a:prstGeom prst="roundRect">
            <a:avLst/>
          </a:prstGeom>
          <a:solidFill>
            <a:schemeClr val="accent2"/>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u="none" strike="noStrike" kern="1200" cap="none" spc="0" normalizeH="0" baseline="0" noProof="0" dirty="0">
                <a:ln>
                  <a:noFill/>
                </a:ln>
                <a:solidFill>
                  <a:prstClr val="white"/>
                </a:solidFill>
                <a:effectLst/>
                <a:uLnTx/>
                <a:uFillTx/>
                <a:latin typeface="Avenir" panose="02000503020000020003" pitchFamily="2" charset="0"/>
              </a:rPr>
              <a:t>MEC Edge Computing</a:t>
            </a:r>
          </a:p>
        </p:txBody>
      </p:sp>
      <p:sp>
        <p:nvSpPr>
          <p:cNvPr id="38" name="Nuvola 37"/>
          <p:cNvSpPr/>
          <p:nvPr/>
        </p:nvSpPr>
        <p:spPr>
          <a:xfrm>
            <a:off x="6850569" y="2019614"/>
            <a:ext cx="2444095" cy="2137283"/>
          </a:xfrm>
          <a:prstGeom prst="cloud">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u="none" strike="noStrike" kern="1200" cap="none" spc="0" normalizeH="0" baseline="0" noProof="0" dirty="0">
                <a:ln>
                  <a:noFill/>
                </a:ln>
                <a:solidFill>
                  <a:prstClr val="white"/>
                </a:solidFill>
                <a:effectLst/>
                <a:uLnTx/>
                <a:uFillTx/>
                <a:latin typeface="Avenir" panose="02000503020000020003" pitchFamily="2" charset="0"/>
              </a:rPr>
              <a:t>Lab Local Network</a:t>
            </a:r>
          </a:p>
        </p:txBody>
      </p:sp>
      <p:sp>
        <p:nvSpPr>
          <p:cNvPr id="10" name="Nuvola 9"/>
          <p:cNvSpPr/>
          <p:nvPr/>
        </p:nvSpPr>
        <p:spPr>
          <a:xfrm>
            <a:off x="3033488" y="2313905"/>
            <a:ext cx="2443473" cy="1444040"/>
          </a:xfrm>
          <a:prstGeom prst="cloud">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u="none" strike="noStrike" kern="1200" cap="none" spc="0" normalizeH="0" baseline="0" noProof="0" dirty="0">
                <a:ln>
                  <a:noFill/>
                </a:ln>
                <a:solidFill>
                  <a:prstClr val="white"/>
                </a:solidFill>
                <a:effectLst/>
                <a:uLnTx/>
                <a:uFillTx/>
                <a:latin typeface="Avenir" panose="02000503020000020003" pitchFamily="2" charset="0"/>
              </a:rPr>
              <a:t> 5G Network</a:t>
            </a:r>
          </a:p>
        </p:txBody>
      </p:sp>
      <p:sp>
        <p:nvSpPr>
          <p:cNvPr id="43" name="Rettangolo arrotondato 42">
            <a:extLst>
              <a:ext uri="{FF2B5EF4-FFF2-40B4-BE49-F238E27FC236}">
                <a16:creationId xmlns:a16="http://schemas.microsoft.com/office/drawing/2014/main" id="{B38CA372-9293-FD46-976C-1FCEEC5C713B}"/>
              </a:ext>
            </a:extLst>
          </p:cNvPr>
          <p:cNvSpPr/>
          <p:nvPr/>
        </p:nvSpPr>
        <p:spPr>
          <a:xfrm>
            <a:off x="190659" y="1471302"/>
            <a:ext cx="1700901" cy="2724951"/>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u="none" strike="noStrike" kern="1200" cap="none" spc="0" normalizeH="0" baseline="0" noProof="0" dirty="0" err="1">
                <a:ln>
                  <a:noFill/>
                </a:ln>
                <a:solidFill>
                  <a:prstClr val="white"/>
                </a:solidFill>
                <a:effectLst/>
                <a:uLnTx/>
                <a:uFillTx/>
                <a:latin typeface="Avenir" panose="02000503020000020003" pitchFamily="2" charset="0"/>
              </a:rPr>
              <a:t>Sensors</a:t>
            </a:r>
            <a:endParaRPr kumimoji="0" lang="it-IT" sz="1600" u="none" strike="noStrike" kern="1200" cap="none" spc="0" normalizeH="0" baseline="0" noProof="0" dirty="0">
              <a:ln>
                <a:noFill/>
              </a:ln>
              <a:solidFill>
                <a:prstClr val="white"/>
              </a:solidFill>
              <a:effectLst/>
              <a:uLnTx/>
              <a:uFillTx/>
              <a:latin typeface="Avenir" panose="02000503020000020003" pitchFamily="2" charset="0"/>
            </a:endParaRPr>
          </a:p>
        </p:txBody>
      </p:sp>
      <p:sp>
        <p:nvSpPr>
          <p:cNvPr id="4" name="Documento multiplo 3">
            <a:extLst>
              <a:ext uri="{FF2B5EF4-FFF2-40B4-BE49-F238E27FC236}">
                <a16:creationId xmlns:a16="http://schemas.microsoft.com/office/drawing/2014/main" id="{15E4F0F9-5932-409B-BC36-D00E3F168FF1}"/>
              </a:ext>
            </a:extLst>
          </p:cNvPr>
          <p:cNvSpPr/>
          <p:nvPr/>
        </p:nvSpPr>
        <p:spPr>
          <a:xfrm>
            <a:off x="417422" y="2094169"/>
            <a:ext cx="1322364" cy="1824667"/>
          </a:xfrm>
          <a:prstGeom prst="flowChartMultidocumen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u="none" strike="noStrike" kern="1200" cap="none" spc="0" normalizeH="0" baseline="0" noProof="0" dirty="0">
              <a:ln w="0"/>
              <a:solidFill>
                <a:prstClr val="black"/>
              </a:solidFill>
              <a:effectLst/>
              <a:uLnTx/>
              <a:uFillTx/>
              <a:latin typeface="Avenir" panose="02000503020000020003" pitchFamily="2" charset="0"/>
            </a:endParaRPr>
          </a:p>
        </p:txBody>
      </p:sp>
      <p:pic>
        <p:nvPicPr>
          <p:cNvPr id="29" name="Picture 7">
            <a:extLst>
              <a:ext uri="{FF2B5EF4-FFF2-40B4-BE49-F238E27FC236}">
                <a16:creationId xmlns:a16="http://schemas.microsoft.com/office/drawing/2014/main" id="{BDBC0EEE-75EF-8A48-BEF3-23E40BE62E1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940716" y="4783749"/>
            <a:ext cx="4562039" cy="2135318"/>
          </a:xfrm>
          <a:prstGeom prst="rect">
            <a:avLst/>
          </a:prstGeom>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style>
          <a:lnRef idx="2">
            <a:schemeClr val="dk1"/>
          </a:lnRef>
          <a:fillRef idx="1">
            <a:schemeClr val="lt1"/>
          </a:fillRef>
          <a:effectRef idx="0">
            <a:schemeClr val="dk1"/>
          </a:effectRef>
          <a:fontRef idx="minor">
            <a:schemeClr val="dk1"/>
          </a:fontRef>
        </p:style>
      </p:pic>
      <p:sp>
        <p:nvSpPr>
          <p:cNvPr id="2" name="CasellaDiTesto 1"/>
          <p:cNvSpPr txBox="1"/>
          <p:nvPr/>
        </p:nvSpPr>
        <p:spPr>
          <a:xfrm>
            <a:off x="4408820" y="4848493"/>
            <a:ext cx="63831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u="none" strike="noStrike" kern="1200" cap="none" spc="0" normalizeH="0" baseline="0" noProof="0" dirty="0" err="1">
                <a:ln>
                  <a:noFill/>
                </a:ln>
                <a:solidFill>
                  <a:prstClr val="black"/>
                </a:solidFill>
                <a:effectLst/>
                <a:uLnTx/>
                <a:uFillTx/>
                <a:latin typeface="Avenir" panose="02000503020000020003" pitchFamily="2" charset="0"/>
              </a:rPr>
              <a:t>Plant</a:t>
            </a:r>
            <a:endParaRPr kumimoji="0" lang="it-IT" sz="1600" u="none" strike="noStrike" kern="1200" cap="none" spc="0" normalizeH="0" baseline="0" noProof="0" dirty="0">
              <a:ln>
                <a:noFill/>
              </a:ln>
              <a:solidFill>
                <a:prstClr val="black"/>
              </a:solidFill>
              <a:effectLst/>
              <a:uLnTx/>
              <a:uFillTx/>
              <a:latin typeface="Avenir" panose="02000503020000020003" pitchFamily="2" charset="0"/>
            </a:endParaRPr>
          </a:p>
        </p:txBody>
      </p:sp>
      <p:pic>
        <p:nvPicPr>
          <p:cNvPr id="11" name="Immagine 10">
            <a:extLst>
              <a:ext uri="{FF2B5EF4-FFF2-40B4-BE49-F238E27FC236}">
                <a16:creationId xmlns:a16="http://schemas.microsoft.com/office/drawing/2014/main" id="{A26876EF-D23C-5C4F-9F53-4F90695447F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29820" y="1391253"/>
            <a:ext cx="2517015" cy="3257313"/>
          </a:xfrm>
          <a:prstGeom prst="rect">
            <a:avLst/>
          </a:prstGeom>
        </p:spPr>
      </p:pic>
      <p:cxnSp>
        <p:nvCxnSpPr>
          <p:cNvPr id="37" name="Connettore 4 36">
            <a:extLst>
              <a:ext uri="{FF2B5EF4-FFF2-40B4-BE49-F238E27FC236}">
                <a16:creationId xmlns:a16="http://schemas.microsoft.com/office/drawing/2014/main" id="{4A1659E2-41F8-AE4C-BFEE-CEE8E2EEF78D}"/>
              </a:ext>
            </a:extLst>
          </p:cNvPr>
          <p:cNvCxnSpPr>
            <a:cxnSpLocks/>
            <a:stCxn id="29" idx="3"/>
            <a:endCxn id="38" idx="1"/>
          </p:cNvCxnSpPr>
          <p:nvPr/>
        </p:nvCxnSpPr>
        <p:spPr>
          <a:xfrm flipV="1">
            <a:off x="7502755" y="4154621"/>
            <a:ext cx="569862" cy="1696787"/>
          </a:xfrm>
          <a:prstGeom prst="bentConnector2">
            <a:avLst/>
          </a:prstGeom>
          <a:ln w="38100"/>
        </p:spPr>
        <p:style>
          <a:lnRef idx="1">
            <a:schemeClr val="accent1"/>
          </a:lnRef>
          <a:fillRef idx="0">
            <a:schemeClr val="accent1"/>
          </a:fillRef>
          <a:effectRef idx="0">
            <a:schemeClr val="accent1"/>
          </a:effectRef>
          <a:fontRef idx="minor">
            <a:schemeClr val="tx1"/>
          </a:fontRef>
        </p:style>
      </p:cxnSp>
      <p:cxnSp>
        <p:nvCxnSpPr>
          <p:cNvPr id="40" name="Connettore 4 39">
            <a:extLst>
              <a:ext uri="{FF2B5EF4-FFF2-40B4-BE49-F238E27FC236}">
                <a16:creationId xmlns:a16="http://schemas.microsoft.com/office/drawing/2014/main" id="{E749D276-F57F-D649-866C-6F571D33C467}"/>
              </a:ext>
            </a:extLst>
          </p:cNvPr>
          <p:cNvCxnSpPr>
            <a:cxnSpLocks/>
            <a:stCxn id="58" idx="1"/>
            <a:endCxn id="43" idx="2"/>
          </p:cNvCxnSpPr>
          <p:nvPr/>
        </p:nvCxnSpPr>
        <p:spPr>
          <a:xfrm rot="10800000">
            <a:off x="1041110" y="4196254"/>
            <a:ext cx="1967806" cy="2158609"/>
          </a:xfrm>
          <a:prstGeom prst="bentConnector2">
            <a:avLst/>
          </a:prstGeom>
          <a:ln w="38100">
            <a:solidFill>
              <a:srgbClr val="FF0000"/>
            </a:solidFill>
            <a:prstDash val="dashDot"/>
          </a:ln>
        </p:spPr>
        <p:style>
          <a:lnRef idx="1">
            <a:schemeClr val="accent1"/>
          </a:lnRef>
          <a:fillRef idx="0">
            <a:schemeClr val="accent1"/>
          </a:fillRef>
          <a:effectRef idx="0">
            <a:schemeClr val="accent1"/>
          </a:effectRef>
          <a:fontRef idx="minor">
            <a:schemeClr val="tx1"/>
          </a:fontRef>
        </p:style>
      </p:cxnSp>
      <p:sp>
        <p:nvSpPr>
          <p:cNvPr id="5" name="Titolo 4">
            <a:extLst>
              <a:ext uri="{FF2B5EF4-FFF2-40B4-BE49-F238E27FC236}">
                <a16:creationId xmlns:a16="http://schemas.microsoft.com/office/drawing/2014/main" id="{081A64C9-CF61-CD48-83F2-C44F3D9F4C64}"/>
              </a:ext>
            </a:extLst>
          </p:cNvPr>
          <p:cNvSpPr>
            <a:spLocks noGrp="1"/>
          </p:cNvSpPr>
          <p:nvPr>
            <p:ph type="title"/>
          </p:nvPr>
        </p:nvSpPr>
        <p:spPr>
          <a:xfrm>
            <a:off x="45720" y="76472"/>
            <a:ext cx="10515600" cy="884595"/>
          </a:xfrm>
        </p:spPr>
        <p:txBody>
          <a:bodyPr>
            <a:normAutofit/>
          </a:bodyPr>
          <a:lstStyle/>
          <a:p>
            <a:r>
              <a:rPr lang="en-GB"/>
              <a:t>Physical Layout – 5G Connection</a:t>
            </a:r>
          </a:p>
        </p:txBody>
      </p:sp>
      <p:sp>
        <p:nvSpPr>
          <p:cNvPr id="8" name="Segnaposto contenuto 7"/>
          <p:cNvSpPr>
            <a:spLocks noGrp="1"/>
          </p:cNvSpPr>
          <p:nvPr>
            <p:ph idx="1"/>
          </p:nvPr>
        </p:nvSpPr>
        <p:spPr>
          <a:xfrm>
            <a:off x="834894" y="2081658"/>
            <a:ext cx="10515600" cy="3978016"/>
          </a:xfrm>
        </p:spPr>
        <p:txBody>
          <a:bodyPr>
            <a:normAutofit/>
          </a:bodyPr>
          <a:lstStyle/>
          <a:p>
            <a:endParaRPr lang="it-IT" sz="1600" dirty="0"/>
          </a:p>
        </p:txBody>
      </p:sp>
      <p:sp>
        <p:nvSpPr>
          <p:cNvPr id="33" name="CasellaDiTesto 32">
            <a:extLst>
              <a:ext uri="{FF2B5EF4-FFF2-40B4-BE49-F238E27FC236}">
                <a16:creationId xmlns:a16="http://schemas.microsoft.com/office/drawing/2014/main" id="{191D1970-0529-C74A-8611-B400868DB829}"/>
              </a:ext>
            </a:extLst>
          </p:cNvPr>
          <p:cNvSpPr txBox="1"/>
          <p:nvPr/>
        </p:nvSpPr>
        <p:spPr>
          <a:xfrm>
            <a:off x="2031580" y="1559980"/>
            <a:ext cx="1064202"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u="none" strike="noStrike" kern="1200" cap="none" spc="0" normalizeH="0" baseline="0" noProof="0" dirty="0">
                <a:ln>
                  <a:noFill/>
                </a:ln>
                <a:solidFill>
                  <a:prstClr val="black"/>
                </a:solidFill>
                <a:effectLst/>
                <a:uLnTx/>
                <a:uFillTx/>
                <a:latin typeface="Avenir" panose="02000503020000020003" pitchFamily="2" charset="0"/>
              </a:rPr>
              <a:t>5G router</a:t>
            </a:r>
          </a:p>
        </p:txBody>
      </p:sp>
      <p:pic>
        <p:nvPicPr>
          <p:cNvPr id="30" name="Immagine 2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92986" y="2243030"/>
            <a:ext cx="2753294" cy="1829244"/>
          </a:xfrm>
          <a:prstGeom prst="rect">
            <a:avLst/>
          </a:prstGeom>
        </p:spPr>
      </p:pic>
      <p:pic>
        <p:nvPicPr>
          <p:cNvPr id="41" name="Immagine 4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52780" y="1837135"/>
            <a:ext cx="1513930" cy="2290305"/>
          </a:xfrm>
          <a:prstGeom prst="rect">
            <a:avLst/>
          </a:prstGeom>
        </p:spPr>
      </p:pic>
      <p:pic>
        <p:nvPicPr>
          <p:cNvPr id="54" name="Segnaposto contenuto 4">
            <a:extLst>
              <a:ext uri="{FF2B5EF4-FFF2-40B4-BE49-F238E27FC236}">
                <a16:creationId xmlns:a16="http://schemas.microsoft.com/office/drawing/2014/main" id="{C728038F-FE66-9648-8AD8-B1862937A95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140845" y="5177285"/>
            <a:ext cx="1888283" cy="1345910"/>
          </a:xfrm>
          <a:prstGeom prst="rect">
            <a:avLst/>
          </a:prstGeom>
        </p:spPr>
      </p:pic>
      <p:pic>
        <p:nvPicPr>
          <p:cNvPr id="55" name="Immagine 5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157825" y="4688526"/>
            <a:ext cx="1042700" cy="1135798"/>
          </a:xfrm>
          <a:prstGeom prst="rect">
            <a:avLst/>
          </a:prstGeom>
        </p:spPr>
      </p:pic>
      <p:sp>
        <p:nvSpPr>
          <p:cNvPr id="58" name="Rettangolo 57"/>
          <p:cNvSpPr/>
          <p:nvPr/>
        </p:nvSpPr>
        <p:spPr>
          <a:xfrm>
            <a:off x="3008916" y="6280141"/>
            <a:ext cx="200085" cy="14944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u="none" strike="noStrike" kern="1200" cap="none" spc="0" normalizeH="0" baseline="0" noProof="0">
              <a:ln>
                <a:noFill/>
              </a:ln>
              <a:solidFill>
                <a:prstClr val="white"/>
              </a:solidFill>
              <a:effectLst/>
              <a:uLnTx/>
              <a:uFillTx/>
              <a:latin typeface="Avenir" panose="02000503020000020003" pitchFamily="2" charset="0"/>
            </a:endParaRPr>
          </a:p>
        </p:txBody>
      </p:sp>
      <p:cxnSp>
        <p:nvCxnSpPr>
          <p:cNvPr id="67" name="Connettore 4 66">
            <a:extLst>
              <a:ext uri="{FF2B5EF4-FFF2-40B4-BE49-F238E27FC236}">
                <a16:creationId xmlns:a16="http://schemas.microsoft.com/office/drawing/2014/main" id="{4A1659E2-41F8-AE4C-BFEE-CEE8E2EEF78D}"/>
              </a:ext>
            </a:extLst>
          </p:cNvPr>
          <p:cNvCxnSpPr>
            <a:cxnSpLocks/>
            <a:stCxn id="55" idx="1"/>
            <a:endCxn id="41" idx="2"/>
          </p:cNvCxnSpPr>
          <p:nvPr/>
        </p:nvCxnSpPr>
        <p:spPr>
          <a:xfrm rot="10800000" flipH="1">
            <a:off x="2157825" y="4127441"/>
            <a:ext cx="451920" cy="1128985"/>
          </a:xfrm>
          <a:prstGeom prst="bentConnector4">
            <a:avLst>
              <a:gd name="adj1" fmla="val -50584"/>
              <a:gd name="adj2" fmla="val 75151"/>
            </a:avLst>
          </a:prstGeom>
          <a:ln w="38100"/>
        </p:spPr>
        <p:style>
          <a:lnRef idx="1">
            <a:schemeClr val="accent1"/>
          </a:lnRef>
          <a:fillRef idx="0">
            <a:schemeClr val="accent1"/>
          </a:fillRef>
          <a:effectRef idx="0">
            <a:schemeClr val="accent1"/>
          </a:effectRef>
          <a:fontRef idx="minor">
            <a:schemeClr val="tx1"/>
          </a:fontRef>
        </p:style>
      </p:cxnSp>
      <p:cxnSp>
        <p:nvCxnSpPr>
          <p:cNvPr id="70" name="Connettore 4 69">
            <a:extLst>
              <a:ext uri="{FF2B5EF4-FFF2-40B4-BE49-F238E27FC236}">
                <a16:creationId xmlns:a16="http://schemas.microsoft.com/office/drawing/2014/main" id="{4A1659E2-41F8-AE4C-BFEE-CEE8E2EEF78D}"/>
              </a:ext>
            </a:extLst>
          </p:cNvPr>
          <p:cNvCxnSpPr>
            <a:cxnSpLocks/>
            <a:stCxn id="29" idx="3"/>
            <a:endCxn id="54" idx="1"/>
          </p:cNvCxnSpPr>
          <p:nvPr/>
        </p:nvCxnSpPr>
        <p:spPr>
          <a:xfrm flipV="1">
            <a:off x="7502755" y="5850240"/>
            <a:ext cx="1638090" cy="1168"/>
          </a:xfrm>
          <a:prstGeom prst="bentConnector3">
            <a:avLst>
              <a:gd name="adj1" fmla="val 50000"/>
            </a:avLst>
          </a:prstGeom>
          <a:ln w="38100"/>
        </p:spPr>
        <p:style>
          <a:lnRef idx="1">
            <a:schemeClr val="accent1"/>
          </a:lnRef>
          <a:fillRef idx="0">
            <a:schemeClr val="accent1"/>
          </a:fillRef>
          <a:effectRef idx="0">
            <a:schemeClr val="accent1"/>
          </a:effectRef>
          <a:fontRef idx="minor">
            <a:schemeClr val="tx1"/>
          </a:fontRef>
        </p:style>
      </p:cxnSp>
      <p:sp>
        <p:nvSpPr>
          <p:cNvPr id="74" name="CasellaDiTesto 73"/>
          <p:cNvSpPr txBox="1"/>
          <p:nvPr/>
        </p:nvSpPr>
        <p:spPr>
          <a:xfrm>
            <a:off x="2045574" y="4414417"/>
            <a:ext cx="105618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u="none" strike="noStrike" kern="1200" cap="none" spc="0" normalizeH="0" baseline="0" noProof="0" dirty="0" err="1">
                <a:ln>
                  <a:noFill/>
                </a:ln>
                <a:solidFill>
                  <a:prstClr val="black"/>
                </a:solidFill>
                <a:effectLst/>
                <a:uLnTx/>
                <a:uFillTx/>
                <a:latin typeface="Avenir" panose="02000503020000020003" pitchFamily="2" charset="0"/>
              </a:rPr>
              <a:t>Wearable</a:t>
            </a:r>
            <a:endParaRPr kumimoji="0" lang="it-IT" sz="1600" u="none" strike="noStrike" kern="1200" cap="none" spc="0" normalizeH="0" baseline="0" noProof="0" dirty="0">
              <a:ln>
                <a:noFill/>
              </a:ln>
              <a:solidFill>
                <a:prstClr val="black"/>
              </a:solidFill>
              <a:effectLst/>
              <a:uLnTx/>
              <a:uFillTx/>
              <a:latin typeface="Avenir" panose="02000503020000020003" pitchFamily="2" charset="0"/>
            </a:endParaRPr>
          </a:p>
        </p:txBody>
      </p:sp>
      <p:sp>
        <p:nvSpPr>
          <p:cNvPr id="75" name="CasellaDiTesto 74"/>
          <p:cNvSpPr txBox="1"/>
          <p:nvPr/>
        </p:nvSpPr>
        <p:spPr>
          <a:xfrm>
            <a:off x="9327438" y="4843770"/>
            <a:ext cx="143821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u="none" strike="noStrike" kern="1200" cap="none" spc="0" normalizeH="0" baseline="0" noProof="0" dirty="0">
                <a:ln>
                  <a:noFill/>
                </a:ln>
                <a:solidFill>
                  <a:prstClr val="black"/>
                </a:solidFill>
                <a:effectLst/>
                <a:uLnTx/>
                <a:uFillTx/>
                <a:latin typeface="Avenir" panose="02000503020000020003" pitchFamily="2" charset="0"/>
              </a:rPr>
              <a:t>Local </a:t>
            </a:r>
            <a:r>
              <a:rPr kumimoji="0" lang="it-IT" sz="1600" u="none" strike="noStrike" kern="1200" cap="none" spc="0" normalizeH="0" baseline="0" noProof="0" dirty="0" err="1">
                <a:ln>
                  <a:noFill/>
                </a:ln>
                <a:solidFill>
                  <a:prstClr val="black"/>
                </a:solidFill>
                <a:effectLst/>
                <a:uLnTx/>
                <a:uFillTx/>
                <a:latin typeface="Avenir" panose="02000503020000020003" pitchFamily="2" charset="0"/>
              </a:rPr>
              <a:t>Devices</a:t>
            </a:r>
            <a:endParaRPr kumimoji="0" lang="it-IT" sz="1600" u="none" strike="noStrike" kern="1200" cap="none" spc="0" normalizeH="0" baseline="0" noProof="0" dirty="0">
              <a:ln>
                <a:noFill/>
              </a:ln>
              <a:solidFill>
                <a:prstClr val="black"/>
              </a:solidFill>
              <a:effectLst/>
              <a:uLnTx/>
              <a:uFillTx/>
              <a:latin typeface="Avenir" panose="02000503020000020003" pitchFamily="2" charset="0"/>
            </a:endParaRPr>
          </a:p>
        </p:txBody>
      </p:sp>
    </p:spTree>
    <p:extLst>
      <p:ext uri="{BB962C8B-B14F-4D97-AF65-F5344CB8AC3E}">
        <p14:creationId xmlns:p14="http://schemas.microsoft.com/office/powerpoint/2010/main" val="10662518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ttangolo 47"/>
          <p:cNvSpPr/>
          <p:nvPr/>
        </p:nvSpPr>
        <p:spPr>
          <a:xfrm>
            <a:off x="2710316" y="552204"/>
            <a:ext cx="5188431" cy="27782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u="none" strike="noStrike" kern="1200" cap="none" spc="0" normalizeH="0" baseline="0" noProof="0" dirty="0">
                <a:ln>
                  <a:noFill/>
                </a:ln>
                <a:solidFill>
                  <a:prstClr val="white"/>
                </a:solidFill>
                <a:effectLst/>
                <a:uLnTx/>
                <a:uFillTx/>
                <a:latin typeface="Avenir" panose="02000503020000020003" pitchFamily="2" charset="0"/>
              </a:rPr>
              <a:t>Cloud/Edge/MEC</a:t>
            </a:r>
          </a:p>
        </p:txBody>
      </p:sp>
      <p:sp>
        <p:nvSpPr>
          <p:cNvPr id="4" name="Documento multiplo 3">
            <a:extLst>
              <a:ext uri="{FF2B5EF4-FFF2-40B4-BE49-F238E27FC236}">
                <a16:creationId xmlns:a16="http://schemas.microsoft.com/office/drawing/2014/main" id="{15E4F0F9-5932-409B-BC36-D00E3F168FF1}"/>
              </a:ext>
            </a:extLst>
          </p:cNvPr>
          <p:cNvSpPr/>
          <p:nvPr/>
        </p:nvSpPr>
        <p:spPr>
          <a:xfrm>
            <a:off x="495126" y="2141222"/>
            <a:ext cx="1322364" cy="1824667"/>
          </a:xfrm>
          <a:prstGeom prst="flowChartMultidocument">
            <a:avLst/>
          </a:prstGeom>
          <a:solidFill>
            <a:srgbClr val="A9D18E"/>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u="none" strike="noStrike" kern="1200" cap="none" spc="0" normalizeH="0" baseline="0" noProof="0" dirty="0" err="1">
                <a:ln>
                  <a:noFill/>
                </a:ln>
                <a:solidFill>
                  <a:prstClr val="white"/>
                </a:solidFill>
                <a:effectLst/>
                <a:uLnTx/>
                <a:uFillTx/>
                <a:latin typeface="Avenir" panose="02000503020000020003" pitchFamily="2" charset="0"/>
              </a:rPr>
              <a:t>Sensors</a:t>
            </a:r>
            <a:endParaRPr kumimoji="0" lang="it-IT" sz="2000" u="none" strike="noStrike" kern="1200" cap="none" spc="0" normalizeH="0" baseline="0" noProof="0" dirty="0">
              <a:ln>
                <a:noFill/>
              </a:ln>
              <a:solidFill>
                <a:prstClr val="white"/>
              </a:solidFill>
              <a:effectLst/>
              <a:uLnTx/>
              <a:uFillTx/>
              <a:latin typeface="Avenir" panose="02000503020000020003" pitchFamily="2" charset="0"/>
            </a:endParaRPr>
          </a:p>
        </p:txBody>
      </p:sp>
      <p:cxnSp>
        <p:nvCxnSpPr>
          <p:cNvPr id="45" name="Connettore diritto 44"/>
          <p:cNvCxnSpPr/>
          <p:nvPr/>
        </p:nvCxnSpPr>
        <p:spPr>
          <a:xfrm>
            <a:off x="8170319" y="627966"/>
            <a:ext cx="0" cy="5342315"/>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CasellaDiTesto 11">
            <a:extLst>
              <a:ext uri="{FF2B5EF4-FFF2-40B4-BE49-F238E27FC236}">
                <a16:creationId xmlns:a16="http://schemas.microsoft.com/office/drawing/2014/main" id="{B8D82CBA-B609-E54F-82EA-ACA9A91F4485}"/>
              </a:ext>
            </a:extLst>
          </p:cNvPr>
          <p:cNvSpPr txBox="1"/>
          <p:nvPr/>
        </p:nvSpPr>
        <p:spPr>
          <a:xfrm>
            <a:off x="77495" y="80356"/>
            <a:ext cx="46092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u="none" strike="noStrike" kern="1200" cap="none" spc="0" normalizeH="0" baseline="0" noProof="0" dirty="0" err="1">
                <a:ln>
                  <a:noFill/>
                </a:ln>
                <a:solidFill>
                  <a:srgbClr val="416477"/>
                </a:solidFill>
                <a:effectLst/>
                <a:uLnTx/>
                <a:uFillTx/>
                <a:latin typeface="Avenir" panose="02000503020000020003" pitchFamily="2" charset="0"/>
              </a:rPr>
              <a:t>Phase</a:t>
            </a:r>
            <a:r>
              <a:rPr kumimoji="0" lang="it-IT" sz="1800" b="1" u="none" strike="noStrike" kern="1200" cap="none" spc="0" normalizeH="0" baseline="0" noProof="0" dirty="0">
                <a:ln>
                  <a:noFill/>
                </a:ln>
                <a:solidFill>
                  <a:srgbClr val="416477"/>
                </a:solidFill>
                <a:effectLst/>
                <a:uLnTx/>
                <a:uFillTx/>
                <a:latin typeface="Avenir" panose="02000503020000020003" pitchFamily="2" charset="0"/>
              </a:rPr>
              <a:t> 2 - Network </a:t>
            </a:r>
            <a:r>
              <a:rPr kumimoji="0" lang="it-IT" sz="1800" b="1" u="none" strike="noStrike" kern="1200" cap="none" spc="0" normalizeH="0" baseline="0" noProof="0" dirty="0" err="1">
                <a:ln>
                  <a:noFill/>
                </a:ln>
                <a:solidFill>
                  <a:srgbClr val="416477"/>
                </a:solidFill>
                <a:effectLst/>
                <a:uLnTx/>
                <a:uFillTx/>
                <a:latin typeface="Avenir" panose="02000503020000020003" pitchFamily="2" charset="0"/>
              </a:rPr>
              <a:t>Configuration</a:t>
            </a:r>
            <a:r>
              <a:rPr kumimoji="0" lang="it-IT" sz="1800" b="1" u="none" strike="noStrike" kern="1200" cap="none" spc="0" normalizeH="0" baseline="0" noProof="0" dirty="0">
                <a:ln>
                  <a:noFill/>
                </a:ln>
                <a:solidFill>
                  <a:srgbClr val="416477"/>
                </a:solidFill>
                <a:effectLst/>
                <a:uLnTx/>
                <a:uFillTx/>
                <a:latin typeface="Avenir" panose="02000503020000020003" pitchFamily="2" charset="0"/>
              </a:rPr>
              <a:t> </a:t>
            </a:r>
            <a:r>
              <a:rPr kumimoji="0" lang="it-IT" sz="1800" b="1" u="sng" strike="noStrike" kern="1200" cap="none" spc="0" normalizeH="0" baseline="0" noProof="0" dirty="0">
                <a:ln>
                  <a:noFill/>
                </a:ln>
                <a:solidFill>
                  <a:srgbClr val="FF0000"/>
                </a:solidFill>
                <a:effectLst/>
                <a:uLnTx/>
                <a:uFillTx/>
                <a:latin typeface="Avenir" panose="02000503020000020003" pitchFamily="2" charset="0"/>
              </a:rPr>
              <a:t>WITH</a:t>
            </a:r>
            <a:r>
              <a:rPr kumimoji="0" lang="it-IT" sz="1800" b="1" u="none" strike="noStrike" kern="1200" cap="none" spc="0" normalizeH="0" baseline="0" noProof="0" dirty="0">
                <a:ln>
                  <a:noFill/>
                </a:ln>
                <a:solidFill>
                  <a:srgbClr val="416477"/>
                </a:solidFill>
                <a:effectLst/>
                <a:uLnTx/>
                <a:uFillTx/>
                <a:latin typeface="Avenir" panose="02000503020000020003" pitchFamily="2" charset="0"/>
              </a:rPr>
              <a:t> 5G</a:t>
            </a:r>
          </a:p>
        </p:txBody>
      </p:sp>
      <p:pic>
        <p:nvPicPr>
          <p:cNvPr id="29" name="Picture 7">
            <a:extLst>
              <a:ext uri="{FF2B5EF4-FFF2-40B4-BE49-F238E27FC236}">
                <a16:creationId xmlns:a16="http://schemas.microsoft.com/office/drawing/2014/main" id="{BDBC0EEE-75EF-8A48-BEF3-23E40BE62E1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68714" y="2955033"/>
            <a:ext cx="3520138" cy="1647644"/>
          </a:xfrm>
          <a:prstGeom prst="rect">
            <a:avLst/>
          </a:prstGeom>
          <a:noFill/>
          <a:ln>
            <a:solidFill>
              <a:schemeClr val="bg1">
                <a:lumMod val="50000"/>
              </a:schemeClr>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3" name="Connettore 4 12">
            <a:extLst>
              <a:ext uri="{FF2B5EF4-FFF2-40B4-BE49-F238E27FC236}">
                <a16:creationId xmlns:a16="http://schemas.microsoft.com/office/drawing/2014/main" id="{7EC5508F-1BB8-B742-81F4-4A1BF0B8B5C0}"/>
              </a:ext>
            </a:extLst>
          </p:cNvPr>
          <p:cNvCxnSpPr>
            <a:cxnSpLocks/>
            <a:stCxn id="29" idx="0"/>
          </p:cNvCxnSpPr>
          <p:nvPr/>
        </p:nvCxnSpPr>
        <p:spPr>
          <a:xfrm rot="16200000" flipV="1">
            <a:off x="9170907" y="1797156"/>
            <a:ext cx="157288" cy="2158465"/>
          </a:xfrm>
          <a:prstGeom prst="bentConnector2">
            <a:avLst/>
          </a:prstGeom>
          <a:ln w="38100"/>
        </p:spPr>
        <p:style>
          <a:lnRef idx="1">
            <a:schemeClr val="accent1"/>
          </a:lnRef>
          <a:fillRef idx="0">
            <a:schemeClr val="accent1"/>
          </a:fillRef>
          <a:effectRef idx="0">
            <a:schemeClr val="accent1"/>
          </a:effectRef>
          <a:fontRef idx="minor">
            <a:schemeClr val="tx1"/>
          </a:fontRef>
        </p:style>
      </p:cxnSp>
      <p:sp>
        <p:nvSpPr>
          <p:cNvPr id="20" name="Rettangolo arrotondato 19">
            <a:extLst>
              <a:ext uri="{FF2B5EF4-FFF2-40B4-BE49-F238E27FC236}">
                <a16:creationId xmlns:a16="http://schemas.microsoft.com/office/drawing/2014/main" id="{476DF106-094E-3548-AF12-AA0C28CA3239}"/>
              </a:ext>
            </a:extLst>
          </p:cNvPr>
          <p:cNvSpPr/>
          <p:nvPr/>
        </p:nvSpPr>
        <p:spPr>
          <a:xfrm>
            <a:off x="8617039" y="481864"/>
            <a:ext cx="3445792" cy="2133264"/>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white"/>
                </a:solidFill>
                <a:effectLst/>
                <a:uLnTx/>
                <a:uFillTx/>
                <a:latin typeface="Calibri" panose="020F0502020204030204"/>
                <a:ea typeface="+mn-ea"/>
                <a:cs typeface="+mn-cs"/>
              </a:rPr>
              <a:t>I40Lab </a:t>
            </a:r>
            <a:r>
              <a:rPr kumimoji="0" lang="it-IT" sz="1400" b="0" i="0" u="none" strike="noStrike" kern="1200" cap="none" spc="0" normalizeH="0" baseline="0" noProof="0" dirty="0" err="1">
                <a:ln>
                  <a:noFill/>
                </a:ln>
                <a:solidFill>
                  <a:prstClr val="white"/>
                </a:solidFill>
                <a:effectLst/>
                <a:uLnTx/>
                <a:uFillTx/>
                <a:latin typeface="Calibri" panose="020F0502020204030204"/>
                <a:ea typeface="+mn-ea"/>
                <a:cs typeface="+mn-cs"/>
              </a:rPr>
              <a:t>Servers</a:t>
            </a:r>
            <a:endParaRPr kumimoji="0" lang="it-IT"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8" name="Connettore 1 27">
            <a:extLst>
              <a:ext uri="{FF2B5EF4-FFF2-40B4-BE49-F238E27FC236}">
                <a16:creationId xmlns:a16="http://schemas.microsoft.com/office/drawing/2014/main" id="{5503F8AC-4DEF-0E4B-92F8-61A46ECD1D66}"/>
              </a:ext>
            </a:extLst>
          </p:cNvPr>
          <p:cNvCxnSpPr>
            <a:cxnSpLocks/>
            <a:stCxn id="20" idx="1"/>
          </p:cNvCxnSpPr>
          <p:nvPr/>
        </p:nvCxnSpPr>
        <p:spPr>
          <a:xfrm flipH="1" flipV="1">
            <a:off x="8170318" y="1222785"/>
            <a:ext cx="446721" cy="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4" name="Rettangolo 63"/>
          <p:cNvSpPr/>
          <p:nvPr/>
        </p:nvSpPr>
        <p:spPr>
          <a:xfrm>
            <a:off x="2704148" y="3412441"/>
            <a:ext cx="5188431" cy="2676993"/>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u="none" strike="noStrike" kern="1200" cap="none" spc="0" normalizeH="0" baseline="0" noProof="0" dirty="0">
                <a:ln>
                  <a:noFill/>
                </a:ln>
                <a:solidFill>
                  <a:prstClr val="white"/>
                </a:solidFill>
                <a:effectLst/>
                <a:uLnTx/>
                <a:uFillTx/>
                <a:latin typeface="Avenir" panose="02000503020000020003" pitchFamily="2" charset="0"/>
              </a:rPr>
              <a:t>5G communication </a:t>
            </a:r>
            <a:r>
              <a:rPr kumimoji="0" lang="it-IT" sz="1800" u="none" strike="noStrike" kern="1200" cap="none" spc="0" normalizeH="0" baseline="0" noProof="0" dirty="0" err="1">
                <a:ln>
                  <a:noFill/>
                </a:ln>
                <a:solidFill>
                  <a:prstClr val="white"/>
                </a:solidFill>
                <a:effectLst/>
                <a:uLnTx/>
                <a:uFillTx/>
                <a:latin typeface="Avenir" panose="02000503020000020003" pitchFamily="2" charset="0"/>
              </a:rPr>
              <a:t>infrastructure</a:t>
            </a:r>
            <a:endParaRPr kumimoji="0" lang="it-IT" sz="1800" u="none" strike="noStrike" kern="1200" cap="none" spc="0" normalizeH="0" baseline="0" noProof="0" dirty="0">
              <a:ln>
                <a:noFill/>
              </a:ln>
              <a:solidFill>
                <a:prstClr val="white"/>
              </a:solidFill>
              <a:effectLst/>
              <a:uLnTx/>
              <a:uFillTx/>
              <a:latin typeface="Avenir" panose="02000503020000020003" pitchFamily="2" charset="0"/>
            </a:endParaRPr>
          </a:p>
        </p:txBody>
      </p:sp>
      <p:pic>
        <p:nvPicPr>
          <p:cNvPr id="54" name="Immagine 5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88283" y="3813364"/>
            <a:ext cx="4850312" cy="2181778"/>
          </a:xfrm>
          <a:prstGeom prst="rect">
            <a:avLst/>
          </a:prstGeom>
        </p:spPr>
      </p:pic>
      <p:sp>
        <p:nvSpPr>
          <p:cNvPr id="57" name="Rettangolo arrotondato 56"/>
          <p:cNvSpPr/>
          <p:nvPr/>
        </p:nvSpPr>
        <p:spPr>
          <a:xfrm>
            <a:off x="2816758" y="972127"/>
            <a:ext cx="1207645" cy="1169095"/>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u="none" strike="noStrike" kern="1200" cap="none" spc="0" normalizeH="0" baseline="0" noProof="0" dirty="0">
                <a:ln>
                  <a:noFill/>
                </a:ln>
                <a:solidFill>
                  <a:prstClr val="white"/>
                </a:solidFill>
                <a:effectLst/>
                <a:uLnTx/>
                <a:uFillTx/>
                <a:latin typeface="Avenir" panose="02000503020000020003" pitchFamily="2" charset="0"/>
              </a:rPr>
              <a:t>VM1</a:t>
            </a:r>
          </a:p>
        </p:txBody>
      </p:sp>
      <p:sp>
        <p:nvSpPr>
          <p:cNvPr id="60" name="Rettangolo arrotondato 59"/>
          <p:cNvSpPr/>
          <p:nvPr/>
        </p:nvSpPr>
        <p:spPr>
          <a:xfrm>
            <a:off x="4162908" y="985357"/>
            <a:ext cx="1195422" cy="1169095"/>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u="none" strike="noStrike" kern="1200" cap="none" spc="0" normalizeH="0" baseline="0" noProof="0" dirty="0">
                <a:ln>
                  <a:noFill/>
                </a:ln>
                <a:solidFill>
                  <a:prstClr val="white"/>
                </a:solidFill>
                <a:effectLst/>
                <a:uLnTx/>
                <a:uFillTx/>
                <a:latin typeface="Avenir" panose="02000503020000020003" pitchFamily="2" charset="0"/>
              </a:rPr>
              <a:t>VM2</a:t>
            </a:r>
          </a:p>
        </p:txBody>
      </p:sp>
      <p:sp>
        <p:nvSpPr>
          <p:cNvPr id="61" name="Rettangolo arrotondato 60"/>
          <p:cNvSpPr/>
          <p:nvPr/>
        </p:nvSpPr>
        <p:spPr>
          <a:xfrm>
            <a:off x="6816008" y="985356"/>
            <a:ext cx="1052937" cy="1169095"/>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u="none" strike="noStrike" kern="1200" cap="none" spc="0" normalizeH="0" baseline="0" noProof="0" dirty="0">
                <a:ln>
                  <a:noFill/>
                </a:ln>
                <a:solidFill>
                  <a:prstClr val="white"/>
                </a:solidFill>
                <a:effectLst/>
                <a:uLnTx/>
                <a:uFillTx/>
                <a:latin typeface="Avenir" panose="02000503020000020003" pitchFamily="2" charset="0"/>
              </a:rPr>
              <a:t>VM4</a:t>
            </a:r>
          </a:p>
        </p:txBody>
      </p:sp>
      <p:sp>
        <p:nvSpPr>
          <p:cNvPr id="34" name="Ovale 33">
            <a:extLst>
              <a:ext uri="{FF2B5EF4-FFF2-40B4-BE49-F238E27FC236}">
                <a16:creationId xmlns:a16="http://schemas.microsoft.com/office/drawing/2014/main" id="{FDEC70F4-AE94-4B73-8761-EC7FAC2822D9}"/>
              </a:ext>
            </a:extLst>
          </p:cNvPr>
          <p:cNvSpPr/>
          <p:nvPr/>
        </p:nvSpPr>
        <p:spPr>
          <a:xfrm>
            <a:off x="2837631" y="1298102"/>
            <a:ext cx="1158636" cy="758987"/>
          </a:xfrm>
          <a:prstGeom prst="ellipse">
            <a:avLst/>
          </a:prstGeom>
          <a:solidFill>
            <a:schemeClr val="accent2"/>
          </a:solidFill>
        </p:spPr>
        <p:style>
          <a:lnRef idx="2">
            <a:schemeClr val="accent5">
              <a:shade val="50000"/>
            </a:schemeClr>
          </a:lnRef>
          <a:fillRef idx="1">
            <a:schemeClr val="accent5"/>
          </a:fillRef>
          <a:effectRef idx="0">
            <a:schemeClr val="accent5"/>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u="none" strike="noStrike" kern="1200" cap="none" spc="0" normalizeH="0" baseline="0" noProof="0" dirty="0">
                <a:ln>
                  <a:noFill/>
                </a:ln>
                <a:solidFill>
                  <a:prstClr val="white"/>
                </a:solidFill>
                <a:effectLst/>
                <a:uLnTx/>
                <a:uFillTx/>
                <a:latin typeface="Avenir" panose="02000503020000020003" pitchFamily="2" charset="0"/>
              </a:rPr>
              <a:t>MES INTERFACE</a:t>
            </a:r>
          </a:p>
        </p:txBody>
      </p:sp>
      <p:sp>
        <p:nvSpPr>
          <p:cNvPr id="36" name="Ovale 35">
            <a:extLst>
              <a:ext uri="{FF2B5EF4-FFF2-40B4-BE49-F238E27FC236}">
                <a16:creationId xmlns:a16="http://schemas.microsoft.com/office/drawing/2014/main" id="{2F547BDD-7A22-45BF-A586-0EFB3B8C05E0}"/>
              </a:ext>
            </a:extLst>
          </p:cNvPr>
          <p:cNvSpPr/>
          <p:nvPr/>
        </p:nvSpPr>
        <p:spPr>
          <a:xfrm>
            <a:off x="10922380" y="1192114"/>
            <a:ext cx="1140451" cy="776684"/>
          </a:xfrm>
          <a:prstGeom prst="ellipse">
            <a:avLst/>
          </a:prstGeom>
          <a:solidFill>
            <a:schemeClr val="accent2"/>
          </a:solidFill>
        </p:spPr>
        <p:style>
          <a:lnRef idx="2">
            <a:schemeClr val="accent5">
              <a:shade val="50000"/>
            </a:schemeClr>
          </a:lnRef>
          <a:fillRef idx="1">
            <a:schemeClr val="accent5"/>
          </a:fillRef>
          <a:effectRef idx="0">
            <a:schemeClr val="accent5"/>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u="none" strike="noStrike" kern="1200" cap="none" spc="0" normalizeH="0" baseline="0" noProof="0" dirty="0">
                <a:ln>
                  <a:noFill/>
                </a:ln>
                <a:solidFill>
                  <a:prstClr val="white"/>
                </a:solidFill>
                <a:effectLst/>
                <a:uLnTx/>
                <a:uFillTx/>
                <a:latin typeface="Avenir" panose="02000503020000020003" pitchFamily="2" charset="0"/>
              </a:rPr>
              <a:t>ANDON</a:t>
            </a:r>
            <a:endParaRPr kumimoji="0" lang="en-GB" sz="1400" u="none" strike="noStrike" kern="1200" cap="none" spc="0" normalizeH="0" baseline="0" noProof="0" dirty="0">
              <a:ln>
                <a:noFill/>
              </a:ln>
              <a:solidFill>
                <a:prstClr val="white"/>
              </a:solidFill>
              <a:effectLst/>
              <a:uLnTx/>
              <a:uFillTx/>
              <a:latin typeface="Avenir" panose="02000503020000020003" pitchFamily="2" charset="0"/>
            </a:endParaRPr>
          </a:p>
        </p:txBody>
      </p:sp>
      <p:sp>
        <p:nvSpPr>
          <p:cNvPr id="46" name="Ovale 45">
            <a:extLst>
              <a:ext uri="{FF2B5EF4-FFF2-40B4-BE49-F238E27FC236}">
                <a16:creationId xmlns:a16="http://schemas.microsoft.com/office/drawing/2014/main" id="{98B25696-51AE-4F0C-B0E2-46FC7C6FD297}"/>
              </a:ext>
            </a:extLst>
          </p:cNvPr>
          <p:cNvSpPr/>
          <p:nvPr/>
        </p:nvSpPr>
        <p:spPr>
          <a:xfrm>
            <a:off x="4203626" y="1298101"/>
            <a:ext cx="1067560" cy="765237"/>
          </a:xfrm>
          <a:prstGeom prst="ellipse">
            <a:avLst/>
          </a:prstGeom>
          <a:solidFill>
            <a:schemeClr val="accent2"/>
          </a:solidFill>
        </p:spPr>
        <p:style>
          <a:lnRef idx="2">
            <a:schemeClr val="accent5">
              <a:shade val="50000"/>
            </a:schemeClr>
          </a:lnRef>
          <a:fillRef idx="1">
            <a:schemeClr val="accent5"/>
          </a:fillRef>
          <a:effectRef idx="0">
            <a:schemeClr val="accent5"/>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u="none" strike="noStrike" kern="1200" cap="none" spc="0" normalizeH="0" baseline="0" noProof="0" dirty="0">
                <a:ln>
                  <a:noFill/>
                </a:ln>
                <a:solidFill>
                  <a:prstClr val="white"/>
                </a:solidFill>
                <a:effectLst/>
                <a:uLnTx/>
                <a:uFillTx/>
                <a:latin typeface="Avenir" panose="02000503020000020003" pitchFamily="2" charset="0"/>
              </a:rPr>
              <a:t>FORMATTER</a:t>
            </a:r>
          </a:p>
        </p:txBody>
      </p:sp>
      <p:sp>
        <p:nvSpPr>
          <p:cNvPr id="62" name="Disco magnetico 61">
            <a:extLst>
              <a:ext uri="{FF2B5EF4-FFF2-40B4-BE49-F238E27FC236}">
                <a16:creationId xmlns:a16="http://schemas.microsoft.com/office/drawing/2014/main" id="{05A8EC47-5F07-48AD-B530-586EFF238825}"/>
              </a:ext>
            </a:extLst>
          </p:cNvPr>
          <p:cNvSpPr/>
          <p:nvPr/>
        </p:nvSpPr>
        <p:spPr>
          <a:xfrm>
            <a:off x="6998612" y="1319110"/>
            <a:ext cx="724987" cy="716970"/>
          </a:xfrm>
          <a:prstGeom prst="flowChartMagneticDisk">
            <a:avLst/>
          </a:prstGeom>
          <a:solidFill>
            <a:srgbClr val="92D050"/>
          </a:solidFill>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u="none" strike="noStrike" kern="1200" cap="none" spc="0" normalizeH="0" baseline="0" noProof="0" dirty="0" err="1">
                <a:ln>
                  <a:noFill/>
                </a:ln>
                <a:solidFill>
                  <a:prstClr val="black"/>
                </a:solidFill>
                <a:effectLst/>
                <a:uLnTx/>
                <a:uFillTx/>
                <a:latin typeface="Avenir" panose="02000503020000020003" pitchFamily="2" charset="0"/>
              </a:rPr>
              <a:t>mongo</a:t>
            </a:r>
            <a:endParaRPr kumimoji="0" lang="it-IT" sz="1200" u="none" strike="noStrike" kern="1200" cap="none" spc="0" normalizeH="0" baseline="0" noProof="0" dirty="0">
              <a:ln>
                <a:noFill/>
              </a:ln>
              <a:solidFill>
                <a:prstClr val="black"/>
              </a:solidFill>
              <a:effectLst/>
              <a:uLnTx/>
              <a:uFillTx/>
              <a:latin typeface="Avenir" panose="02000503020000020003"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u="none" strike="noStrike" kern="1200" cap="none" spc="0" normalizeH="0" baseline="0" noProof="0" dirty="0">
                <a:ln>
                  <a:noFill/>
                </a:ln>
                <a:solidFill>
                  <a:prstClr val="black"/>
                </a:solidFill>
                <a:effectLst/>
                <a:uLnTx/>
                <a:uFillTx/>
                <a:latin typeface="Avenir" panose="02000503020000020003" pitchFamily="2" charset="0"/>
              </a:rPr>
              <a:t>DB</a:t>
            </a:r>
          </a:p>
        </p:txBody>
      </p:sp>
      <p:sp>
        <p:nvSpPr>
          <p:cNvPr id="63" name="Ovale 62">
            <a:extLst>
              <a:ext uri="{FF2B5EF4-FFF2-40B4-BE49-F238E27FC236}">
                <a16:creationId xmlns:a16="http://schemas.microsoft.com/office/drawing/2014/main" id="{2D329F79-E2C1-4A70-9194-BBB8AFACC7A8}"/>
              </a:ext>
            </a:extLst>
          </p:cNvPr>
          <p:cNvSpPr/>
          <p:nvPr/>
        </p:nvSpPr>
        <p:spPr>
          <a:xfrm>
            <a:off x="9731759" y="1873599"/>
            <a:ext cx="1216351" cy="642123"/>
          </a:xfrm>
          <a:prstGeom prst="ellipse">
            <a:avLst/>
          </a:prstGeom>
          <a:solidFill>
            <a:srgbClr val="92D050"/>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u="none" strike="noStrike" kern="1200" cap="none" spc="0" normalizeH="0" baseline="0" noProof="0" dirty="0">
                <a:ln>
                  <a:noFill/>
                </a:ln>
                <a:solidFill>
                  <a:prstClr val="black"/>
                </a:solidFill>
                <a:effectLst/>
                <a:uLnTx/>
                <a:uFillTx/>
                <a:latin typeface="Avenir" panose="02000503020000020003" pitchFamily="2" charset="0"/>
              </a:rPr>
              <a:t>MQTT BROKER</a:t>
            </a:r>
          </a:p>
        </p:txBody>
      </p:sp>
      <p:sp>
        <p:nvSpPr>
          <p:cNvPr id="47" name="Disco magnetico 46">
            <a:extLst>
              <a:ext uri="{FF2B5EF4-FFF2-40B4-BE49-F238E27FC236}">
                <a16:creationId xmlns:a16="http://schemas.microsoft.com/office/drawing/2014/main" id="{EB10E3B0-DBD1-D447-B566-AD29C11ABFD9}"/>
              </a:ext>
            </a:extLst>
          </p:cNvPr>
          <p:cNvSpPr/>
          <p:nvPr/>
        </p:nvSpPr>
        <p:spPr>
          <a:xfrm>
            <a:off x="8762707" y="1099236"/>
            <a:ext cx="1423851" cy="704372"/>
          </a:xfrm>
          <a:prstGeom prst="flowChartMagneticDisk">
            <a:avLst/>
          </a:prstGeom>
          <a:solidFill>
            <a:srgbClr val="FFFF00"/>
          </a:solidFill>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u="none" strike="noStrike" kern="1200" cap="none" spc="0" normalizeH="0" baseline="0" noProof="0" dirty="0" err="1">
                <a:ln>
                  <a:noFill/>
                </a:ln>
                <a:solidFill>
                  <a:prstClr val="black"/>
                </a:solidFill>
                <a:effectLst/>
                <a:uLnTx/>
                <a:uFillTx/>
                <a:latin typeface="Avenir" panose="02000503020000020003" pitchFamily="2" charset="0"/>
              </a:rPr>
              <a:t>Shared</a:t>
            </a:r>
            <a:endParaRPr kumimoji="0" lang="it-IT" sz="1200" u="none" strike="noStrike" kern="1200" cap="none" spc="0" normalizeH="0" baseline="0" noProof="0" dirty="0">
              <a:ln>
                <a:noFill/>
              </a:ln>
              <a:solidFill>
                <a:prstClr val="black"/>
              </a:solidFill>
              <a:effectLst/>
              <a:uLnTx/>
              <a:uFillTx/>
              <a:latin typeface="Avenir" panose="02000503020000020003"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u="none" strike="noStrike" kern="1200" cap="none" spc="0" normalizeH="0" baseline="0" noProof="0" dirty="0" err="1">
                <a:ln>
                  <a:noFill/>
                </a:ln>
                <a:solidFill>
                  <a:prstClr val="black"/>
                </a:solidFill>
                <a:effectLst/>
                <a:uLnTx/>
                <a:uFillTx/>
                <a:latin typeface="Avenir" panose="02000503020000020003" pitchFamily="2" charset="0"/>
              </a:rPr>
              <a:t>Repository</a:t>
            </a:r>
            <a:endParaRPr kumimoji="0" lang="it-IT" sz="1200" u="none" strike="noStrike" kern="1200" cap="none" spc="0" normalizeH="0" baseline="0" noProof="0" dirty="0">
              <a:ln>
                <a:noFill/>
              </a:ln>
              <a:solidFill>
                <a:prstClr val="black"/>
              </a:solidFill>
              <a:effectLst/>
              <a:uLnTx/>
              <a:uFillTx/>
              <a:latin typeface="Avenir" panose="02000503020000020003" pitchFamily="2" charset="0"/>
            </a:endParaRPr>
          </a:p>
        </p:txBody>
      </p:sp>
      <p:sp>
        <p:nvSpPr>
          <p:cNvPr id="66" name="Ovale 65">
            <a:extLst>
              <a:ext uri="{FF2B5EF4-FFF2-40B4-BE49-F238E27FC236}">
                <a16:creationId xmlns:a16="http://schemas.microsoft.com/office/drawing/2014/main" id="{501AC8F2-BDE4-2748-B714-4A1148408AE7}"/>
              </a:ext>
            </a:extLst>
          </p:cNvPr>
          <p:cNvSpPr/>
          <p:nvPr/>
        </p:nvSpPr>
        <p:spPr>
          <a:xfrm>
            <a:off x="6237314" y="2447358"/>
            <a:ext cx="1382336" cy="581804"/>
          </a:xfrm>
          <a:prstGeom prst="ellipse">
            <a:avLst/>
          </a:prstGeom>
          <a:solidFill>
            <a:schemeClr val="bg2">
              <a:lumMod val="5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u="none" strike="noStrike" kern="1200" cap="none" spc="0" normalizeH="0" baseline="0" noProof="0" dirty="0" err="1">
                <a:ln>
                  <a:noFill/>
                </a:ln>
                <a:solidFill>
                  <a:prstClr val="white"/>
                </a:solidFill>
                <a:effectLst/>
                <a:uLnTx/>
                <a:uFillTx/>
                <a:latin typeface="Avenir" panose="02000503020000020003" pitchFamily="2" charset="0"/>
              </a:rPr>
              <a:t>CNN_Train</a:t>
            </a:r>
            <a:endParaRPr kumimoji="0" lang="en-GB" sz="1200" u="none" strike="noStrike" kern="1200" cap="none" spc="0" normalizeH="0" baseline="0" noProof="0" dirty="0">
              <a:ln>
                <a:noFill/>
              </a:ln>
              <a:solidFill>
                <a:prstClr val="white"/>
              </a:solidFill>
              <a:effectLst/>
              <a:uLnTx/>
              <a:uFillTx/>
              <a:latin typeface="Avenir" panose="02000503020000020003" pitchFamily="2" charset="0"/>
            </a:endParaRPr>
          </a:p>
        </p:txBody>
      </p:sp>
      <p:sp>
        <p:nvSpPr>
          <p:cNvPr id="67" name="Ovale 66">
            <a:extLst>
              <a:ext uri="{FF2B5EF4-FFF2-40B4-BE49-F238E27FC236}">
                <a16:creationId xmlns:a16="http://schemas.microsoft.com/office/drawing/2014/main" id="{A8918B87-4227-2847-A320-ADA071F852DD}"/>
              </a:ext>
            </a:extLst>
          </p:cNvPr>
          <p:cNvSpPr/>
          <p:nvPr/>
        </p:nvSpPr>
        <p:spPr>
          <a:xfrm>
            <a:off x="3215985" y="2458355"/>
            <a:ext cx="1052348" cy="584946"/>
          </a:xfrm>
          <a:prstGeom prst="ellipse">
            <a:avLst/>
          </a:prstGeom>
          <a:solidFill>
            <a:schemeClr val="bg2">
              <a:lumMod val="5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u="none" strike="noStrike" kern="1200" cap="none" spc="0" normalizeH="0" baseline="0" noProof="0" dirty="0">
                <a:ln>
                  <a:noFill/>
                </a:ln>
                <a:solidFill>
                  <a:prstClr val="white"/>
                </a:solidFill>
                <a:effectLst/>
                <a:uLnTx/>
                <a:uFillTx/>
                <a:latin typeface="Avenir" panose="02000503020000020003" pitchFamily="2" charset="0"/>
              </a:rPr>
              <a:t>MONGO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u="none" strike="noStrike" kern="1200" cap="none" spc="0" normalizeH="0" baseline="0" noProof="0" dirty="0">
                <a:ln>
                  <a:noFill/>
                </a:ln>
                <a:solidFill>
                  <a:prstClr val="white"/>
                </a:solidFill>
                <a:effectLst/>
                <a:uLnTx/>
                <a:uFillTx/>
                <a:latin typeface="Avenir" panose="02000503020000020003" pitchFamily="2" charset="0"/>
              </a:rPr>
              <a:t>Query</a:t>
            </a:r>
            <a:endParaRPr kumimoji="0" lang="en-GB" sz="1200" u="none" strike="noStrike" kern="1200" cap="none" spc="0" normalizeH="0" baseline="0" noProof="0" dirty="0">
              <a:ln>
                <a:noFill/>
              </a:ln>
              <a:solidFill>
                <a:prstClr val="white"/>
              </a:solidFill>
              <a:effectLst/>
              <a:uLnTx/>
              <a:uFillTx/>
              <a:latin typeface="Avenir" panose="02000503020000020003" pitchFamily="2" charset="0"/>
            </a:endParaRPr>
          </a:p>
        </p:txBody>
      </p:sp>
      <p:pic>
        <p:nvPicPr>
          <p:cNvPr id="68" name="Segnaposto contenuto 4">
            <a:extLst>
              <a:ext uri="{FF2B5EF4-FFF2-40B4-BE49-F238E27FC236}">
                <a16:creationId xmlns:a16="http://schemas.microsoft.com/office/drawing/2014/main" id="{4D01D574-8C5C-5B4E-8639-A1A8D0DD948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83633" y="2337156"/>
            <a:ext cx="1685301" cy="892909"/>
          </a:xfrm>
          <a:prstGeom prst="rect">
            <a:avLst/>
          </a:prstGeom>
        </p:spPr>
      </p:pic>
      <p:sp>
        <p:nvSpPr>
          <p:cNvPr id="72" name="Rettangolo arrotondato 71">
            <a:extLst>
              <a:ext uri="{FF2B5EF4-FFF2-40B4-BE49-F238E27FC236}">
                <a16:creationId xmlns:a16="http://schemas.microsoft.com/office/drawing/2014/main" id="{476DF106-094E-3548-AF12-AA0C28CA3239}"/>
              </a:ext>
            </a:extLst>
          </p:cNvPr>
          <p:cNvSpPr/>
          <p:nvPr/>
        </p:nvSpPr>
        <p:spPr>
          <a:xfrm>
            <a:off x="187812" y="4504314"/>
            <a:ext cx="1767968" cy="1315736"/>
          </a:xfrm>
          <a:prstGeom prst="roundRect">
            <a:avLst/>
          </a:prstGeom>
          <a:solidFill>
            <a:srgbClr val="A9D18E"/>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u="none" strike="noStrike" kern="1200" cap="none" spc="0" normalizeH="0" baseline="0" noProof="0" dirty="0" err="1">
                <a:ln>
                  <a:noFill/>
                </a:ln>
                <a:solidFill>
                  <a:prstClr val="white"/>
                </a:solidFill>
                <a:effectLst/>
                <a:uLnTx/>
                <a:uFillTx/>
                <a:latin typeface="Avenir" panose="02000503020000020003" pitchFamily="2" charset="0"/>
              </a:rPr>
              <a:t>Weareables</a:t>
            </a:r>
            <a:r>
              <a:rPr kumimoji="0" lang="it-IT" sz="1400" u="none" strike="noStrike" kern="1200" cap="none" spc="0" normalizeH="0" baseline="0" noProof="0" dirty="0">
                <a:ln>
                  <a:noFill/>
                </a:ln>
                <a:solidFill>
                  <a:prstClr val="white"/>
                </a:solidFill>
                <a:effectLst/>
                <a:uLnTx/>
                <a:uFillTx/>
                <a:latin typeface="Avenir" panose="02000503020000020003" pitchFamily="2" charset="0"/>
              </a:rPr>
              <a:t> and </a:t>
            </a:r>
            <a:r>
              <a:rPr kumimoji="0" lang="it-IT" sz="1400" u="none" strike="noStrike" kern="1200" cap="none" spc="0" normalizeH="0" baseline="0" noProof="0" dirty="0" err="1">
                <a:ln>
                  <a:noFill/>
                </a:ln>
                <a:solidFill>
                  <a:prstClr val="white"/>
                </a:solidFill>
                <a:effectLst/>
                <a:uLnTx/>
                <a:uFillTx/>
                <a:latin typeface="Avenir" panose="02000503020000020003" pitchFamily="2" charset="0"/>
              </a:rPr>
              <a:t>Portable</a:t>
            </a:r>
            <a:r>
              <a:rPr kumimoji="0" lang="it-IT" sz="1400" u="none" strike="noStrike" kern="1200" cap="none" spc="0" normalizeH="0" baseline="0" noProof="0" dirty="0">
                <a:ln>
                  <a:noFill/>
                </a:ln>
                <a:solidFill>
                  <a:prstClr val="white"/>
                </a:solidFill>
                <a:effectLst/>
                <a:uLnTx/>
                <a:uFillTx/>
                <a:latin typeface="Avenir" panose="02000503020000020003" pitchFamily="2" charset="0"/>
              </a:rPr>
              <a:t> </a:t>
            </a:r>
            <a:r>
              <a:rPr kumimoji="0" lang="it-IT" sz="1400" u="none" strike="noStrike" kern="1200" cap="none" spc="0" normalizeH="0" baseline="0" noProof="0" dirty="0" err="1">
                <a:ln>
                  <a:noFill/>
                </a:ln>
                <a:solidFill>
                  <a:prstClr val="white"/>
                </a:solidFill>
                <a:effectLst/>
                <a:uLnTx/>
                <a:uFillTx/>
                <a:latin typeface="Avenir" panose="02000503020000020003" pitchFamily="2" charset="0"/>
              </a:rPr>
              <a:t>Devices</a:t>
            </a:r>
            <a:endParaRPr kumimoji="0" lang="it-IT" sz="1400" u="none" strike="noStrike" kern="1200" cap="none" spc="0" normalizeH="0" baseline="0" noProof="0" dirty="0">
              <a:ln>
                <a:noFill/>
              </a:ln>
              <a:solidFill>
                <a:prstClr val="white"/>
              </a:solidFill>
              <a:effectLst/>
              <a:uLnTx/>
              <a:uFillTx/>
              <a:latin typeface="Avenir" panose="02000503020000020003" pitchFamily="2" charset="0"/>
            </a:endParaRPr>
          </a:p>
        </p:txBody>
      </p:sp>
      <p:cxnSp>
        <p:nvCxnSpPr>
          <p:cNvPr id="53" name="Connettore diritto 52"/>
          <p:cNvCxnSpPr>
            <a:cxnSpLocks/>
          </p:cNvCxnSpPr>
          <p:nvPr/>
        </p:nvCxnSpPr>
        <p:spPr>
          <a:xfrm flipV="1">
            <a:off x="7967127" y="2918643"/>
            <a:ext cx="203191" cy="3659"/>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9" name="CasellaDiTesto 48"/>
          <p:cNvSpPr txBox="1"/>
          <p:nvPr/>
        </p:nvSpPr>
        <p:spPr>
          <a:xfrm>
            <a:off x="8500414" y="4481270"/>
            <a:ext cx="6992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u="none" strike="noStrike" kern="1200" cap="none" spc="0" normalizeH="0" baseline="0" noProof="0" dirty="0" err="1">
                <a:ln>
                  <a:noFill/>
                </a:ln>
                <a:solidFill>
                  <a:prstClr val="black"/>
                </a:solidFill>
                <a:effectLst/>
                <a:uLnTx/>
                <a:uFillTx/>
                <a:latin typeface="Avenir" panose="02000503020000020003" pitchFamily="2" charset="0"/>
              </a:rPr>
              <a:t>Plant</a:t>
            </a:r>
            <a:endParaRPr kumimoji="0" lang="it-IT" sz="1800" u="none" strike="noStrike" kern="1200" cap="none" spc="0" normalizeH="0" baseline="0" noProof="0" dirty="0">
              <a:ln>
                <a:noFill/>
              </a:ln>
              <a:solidFill>
                <a:prstClr val="black"/>
              </a:solidFill>
              <a:effectLst/>
              <a:uLnTx/>
              <a:uFillTx/>
              <a:latin typeface="Avenir" panose="02000503020000020003" pitchFamily="2" charset="0"/>
            </a:endParaRPr>
          </a:p>
        </p:txBody>
      </p:sp>
      <p:sp>
        <p:nvSpPr>
          <p:cNvPr id="58" name="Rettangolo arrotondato 57"/>
          <p:cNvSpPr/>
          <p:nvPr/>
        </p:nvSpPr>
        <p:spPr>
          <a:xfrm>
            <a:off x="5442526" y="985355"/>
            <a:ext cx="1293658" cy="1169095"/>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u="none" strike="noStrike" kern="1200" cap="none" spc="0" normalizeH="0" baseline="0" noProof="0" dirty="0">
                <a:ln>
                  <a:noFill/>
                </a:ln>
                <a:solidFill>
                  <a:prstClr val="white"/>
                </a:solidFill>
                <a:effectLst/>
                <a:uLnTx/>
                <a:uFillTx/>
                <a:latin typeface="Avenir" panose="02000503020000020003" pitchFamily="2" charset="0"/>
              </a:rPr>
              <a:t>VM3</a:t>
            </a:r>
          </a:p>
        </p:txBody>
      </p:sp>
      <p:sp>
        <p:nvSpPr>
          <p:cNvPr id="35" name="Ovale 34">
            <a:extLst>
              <a:ext uri="{FF2B5EF4-FFF2-40B4-BE49-F238E27FC236}">
                <a16:creationId xmlns:a16="http://schemas.microsoft.com/office/drawing/2014/main" id="{F91B6C7D-7CB4-47AB-B76A-15988546517D}"/>
              </a:ext>
            </a:extLst>
          </p:cNvPr>
          <p:cNvSpPr/>
          <p:nvPr/>
        </p:nvSpPr>
        <p:spPr>
          <a:xfrm>
            <a:off x="5512326" y="1323879"/>
            <a:ext cx="1116518" cy="776684"/>
          </a:xfrm>
          <a:prstGeom prst="ellipse">
            <a:avLst/>
          </a:prstGeom>
          <a:solidFill>
            <a:schemeClr val="accent2"/>
          </a:solidFill>
        </p:spPr>
        <p:style>
          <a:lnRef idx="2">
            <a:schemeClr val="accent5">
              <a:shade val="50000"/>
            </a:schemeClr>
          </a:lnRef>
          <a:fillRef idx="1">
            <a:schemeClr val="accent5"/>
          </a:fillRef>
          <a:effectRef idx="0">
            <a:schemeClr val="accent5"/>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u="none" strike="noStrike" kern="1200" cap="none" spc="0" normalizeH="0" baseline="0" noProof="0" dirty="0">
                <a:ln>
                  <a:noFill/>
                </a:ln>
                <a:solidFill>
                  <a:prstClr val="white"/>
                </a:solidFill>
                <a:effectLst/>
                <a:uLnTx/>
                <a:uFillTx/>
                <a:latin typeface="Avenir" panose="02000503020000020003" pitchFamily="2" charset="0"/>
              </a:rPr>
              <a:t>REASONER</a:t>
            </a:r>
          </a:p>
        </p:txBody>
      </p:sp>
      <p:cxnSp>
        <p:nvCxnSpPr>
          <p:cNvPr id="10" name="Connettore 4 9"/>
          <p:cNvCxnSpPr>
            <a:stCxn id="72" idx="0"/>
          </p:cNvCxnSpPr>
          <p:nvPr/>
        </p:nvCxnSpPr>
        <p:spPr>
          <a:xfrm rot="5400000" flipH="1" flipV="1">
            <a:off x="1662852" y="3456850"/>
            <a:ext cx="456408" cy="1638520"/>
          </a:xfrm>
          <a:prstGeom prst="bentConnector2">
            <a:avLst/>
          </a:prstGeom>
          <a:ln w="57150"/>
        </p:spPr>
        <p:style>
          <a:lnRef idx="1">
            <a:schemeClr val="accent1"/>
          </a:lnRef>
          <a:fillRef idx="0">
            <a:schemeClr val="accent1"/>
          </a:fillRef>
          <a:effectRef idx="0">
            <a:schemeClr val="accent1"/>
          </a:effectRef>
          <a:fontRef idx="minor">
            <a:schemeClr val="tx1"/>
          </a:fontRef>
        </p:style>
      </p:cxnSp>
      <p:cxnSp>
        <p:nvCxnSpPr>
          <p:cNvPr id="16" name="Connettore 4 15"/>
          <p:cNvCxnSpPr>
            <a:stCxn id="4" idx="3"/>
          </p:cNvCxnSpPr>
          <p:nvPr/>
        </p:nvCxnSpPr>
        <p:spPr>
          <a:xfrm>
            <a:off x="1817490" y="3053556"/>
            <a:ext cx="672399" cy="994350"/>
          </a:xfrm>
          <a:prstGeom prst="bentConnector2">
            <a:avLst/>
          </a:prstGeom>
          <a:ln w="57150"/>
        </p:spPr>
        <p:style>
          <a:lnRef idx="1">
            <a:schemeClr val="accent1"/>
          </a:lnRef>
          <a:fillRef idx="0">
            <a:schemeClr val="accent1"/>
          </a:fillRef>
          <a:effectRef idx="0">
            <a:schemeClr val="accent1"/>
          </a:effectRef>
          <a:fontRef idx="minor">
            <a:schemeClr val="tx1"/>
          </a:fontRef>
        </p:style>
      </p:cxnSp>
      <p:grpSp>
        <p:nvGrpSpPr>
          <p:cNvPr id="69" name="Gruppo 68"/>
          <p:cNvGrpSpPr/>
          <p:nvPr/>
        </p:nvGrpSpPr>
        <p:grpSpPr>
          <a:xfrm>
            <a:off x="9302574" y="5059887"/>
            <a:ext cx="1767968" cy="1315736"/>
            <a:chOff x="6133347" y="520612"/>
            <a:chExt cx="1767968" cy="1315736"/>
          </a:xfrm>
          <a:solidFill>
            <a:srgbClr val="A9D18E"/>
          </a:solidFill>
        </p:grpSpPr>
        <p:sp>
          <p:nvSpPr>
            <p:cNvPr id="70" name="Rettangolo arrotondato 69">
              <a:extLst>
                <a:ext uri="{FF2B5EF4-FFF2-40B4-BE49-F238E27FC236}">
                  <a16:creationId xmlns:a16="http://schemas.microsoft.com/office/drawing/2014/main" id="{476DF106-094E-3548-AF12-AA0C28CA3239}"/>
                </a:ext>
              </a:extLst>
            </p:cNvPr>
            <p:cNvSpPr/>
            <p:nvPr/>
          </p:nvSpPr>
          <p:spPr>
            <a:xfrm>
              <a:off x="6133347" y="520612"/>
              <a:ext cx="1767968" cy="1315736"/>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u="none" strike="noStrike" kern="1200" cap="none" spc="0" normalizeH="0" baseline="0" noProof="0" dirty="0" err="1">
                  <a:ln>
                    <a:noFill/>
                  </a:ln>
                  <a:solidFill>
                    <a:prstClr val="white"/>
                  </a:solidFill>
                  <a:effectLst/>
                  <a:uLnTx/>
                  <a:uFillTx/>
                  <a:latin typeface="Avenir" panose="02000503020000020003" pitchFamily="2" charset="0"/>
                </a:rPr>
                <a:t>Weareables</a:t>
              </a:r>
              <a:r>
                <a:rPr kumimoji="0" lang="it-IT" sz="1400" u="none" strike="noStrike" kern="1200" cap="none" spc="0" normalizeH="0" baseline="0" noProof="0" dirty="0">
                  <a:ln>
                    <a:noFill/>
                  </a:ln>
                  <a:solidFill>
                    <a:prstClr val="white"/>
                  </a:solidFill>
                  <a:effectLst/>
                  <a:uLnTx/>
                  <a:uFillTx/>
                  <a:latin typeface="Avenir" panose="02000503020000020003" pitchFamily="2" charset="0"/>
                </a:rPr>
                <a:t> and </a:t>
              </a:r>
              <a:r>
                <a:rPr kumimoji="0" lang="it-IT" sz="1400" u="none" strike="noStrike" kern="1200" cap="none" spc="0" normalizeH="0" baseline="0" noProof="0" dirty="0" err="1">
                  <a:ln>
                    <a:noFill/>
                  </a:ln>
                  <a:solidFill>
                    <a:prstClr val="white"/>
                  </a:solidFill>
                  <a:effectLst/>
                  <a:uLnTx/>
                  <a:uFillTx/>
                  <a:latin typeface="Avenir" panose="02000503020000020003" pitchFamily="2" charset="0"/>
                </a:rPr>
                <a:t>Portable</a:t>
              </a:r>
              <a:r>
                <a:rPr kumimoji="0" lang="it-IT" sz="1400" u="none" strike="noStrike" kern="1200" cap="none" spc="0" normalizeH="0" baseline="0" noProof="0" dirty="0">
                  <a:ln>
                    <a:noFill/>
                  </a:ln>
                  <a:solidFill>
                    <a:prstClr val="white"/>
                  </a:solidFill>
                  <a:effectLst/>
                  <a:uLnTx/>
                  <a:uFillTx/>
                  <a:latin typeface="Avenir" panose="02000503020000020003" pitchFamily="2" charset="0"/>
                </a:rPr>
                <a:t> </a:t>
              </a:r>
              <a:r>
                <a:rPr kumimoji="0" lang="it-IT" sz="1400" u="none" strike="noStrike" kern="1200" cap="none" spc="0" normalizeH="0" baseline="0" noProof="0" dirty="0" err="1">
                  <a:ln>
                    <a:noFill/>
                  </a:ln>
                  <a:solidFill>
                    <a:prstClr val="white"/>
                  </a:solidFill>
                  <a:effectLst/>
                  <a:uLnTx/>
                  <a:uFillTx/>
                  <a:latin typeface="Avenir" panose="02000503020000020003" pitchFamily="2" charset="0"/>
                </a:rPr>
                <a:t>Devices</a:t>
              </a:r>
              <a:endParaRPr kumimoji="0" lang="it-IT" sz="1400" u="none" strike="noStrike" kern="1200" cap="none" spc="0" normalizeH="0" baseline="0" noProof="0" dirty="0">
                <a:ln>
                  <a:noFill/>
                </a:ln>
                <a:solidFill>
                  <a:prstClr val="white"/>
                </a:solidFill>
                <a:effectLst/>
                <a:uLnTx/>
                <a:uFillTx/>
                <a:latin typeface="Avenir" panose="02000503020000020003" pitchFamily="2" charset="0"/>
              </a:endParaRPr>
            </a:p>
          </p:txBody>
        </p:sp>
        <p:pic>
          <p:nvPicPr>
            <p:cNvPr id="74" name="Immagine 73">
              <a:extLst>
                <a:ext uri="{FF2B5EF4-FFF2-40B4-BE49-F238E27FC236}">
                  <a16:creationId xmlns:a16="http://schemas.microsoft.com/office/drawing/2014/main" id="{991276DA-61FC-6C4D-974E-CE2C1F6F818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14148" y="1034785"/>
              <a:ext cx="1406366" cy="741340"/>
            </a:xfrm>
            <a:prstGeom prst="rect">
              <a:avLst/>
            </a:prstGeom>
            <a:grpFill/>
          </p:spPr>
        </p:pic>
      </p:grpSp>
      <p:cxnSp>
        <p:nvCxnSpPr>
          <p:cNvPr id="75" name="Connettore 4 74"/>
          <p:cNvCxnSpPr>
            <a:stCxn id="70" idx="0"/>
          </p:cNvCxnSpPr>
          <p:nvPr/>
        </p:nvCxnSpPr>
        <p:spPr>
          <a:xfrm rot="16200000" flipV="1">
            <a:off x="9083394" y="3956723"/>
            <a:ext cx="183922" cy="2022406"/>
          </a:xfrm>
          <a:prstGeom prst="bentConnector2">
            <a:avLst/>
          </a:prstGeom>
          <a:ln w="57150"/>
        </p:spPr>
        <p:style>
          <a:lnRef idx="1">
            <a:schemeClr val="accent1"/>
          </a:lnRef>
          <a:fillRef idx="0">
            <a:schemeClr val="accent1"/>
          </a:fillRef>
          <a:effectRef idx="0">
            <a:schemeClr val="accent1"/>
          </a:effectRef>
          <a:fontRef idx="minor">
            <a:schemeClr val="tx1"/>
          </a:fontRef>
        </p:style>
      </p:cxnSp>
      <p:pic>
        <p:nvPicPr>
          <p:cNvPr id="76" name="Immagine 7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29819" y="5059887"/>
            <a:ext cx="703568" cy="766387"/>
          </a:xfrm>
          <a:prstGeom prst="rect">
            <a:avLst/>
          </a:prstGeom>
        </p:spPr>
      </p:pic>
    </p:spTree>
    <p:extLst>
      <p:ext uri="{BB962C8B-B14F-4D97-AF65-F5344CB8AC3E}">
        <p14:creationId xmlns:p14="http://schemas.microsoft.com/office/powerpoint/2010/main" val="33005587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9202F-2B05-E248-BAE2-5D7E6B3DC679}"/>
              </a:ext>
            </a:extLst>
          </p:cNvPr>
          <p:cNvSpPr>
            <a:spLocks noGrp="1"/>
          </p:cNvSpPr>
          <p:nvPr>
            <p:ph type="title"/>
          </p:nvPr>
        </p:nvSpPr>
        <p:spPr/>
        <p:txBody>
          <a:bodyPr/>
          <a:lstStyle/>
          <a:p>
            <a:r>
              <a:rPr lang="it-IT" dirty="0"/>
              <a:t>Application Architecture</a:t>
            </a:r>
            <a:endParaRPr lang="en-BE" dirty="0"/>
          </a:p>
        </p:txBody>
      </p:sp>
    </p:spTree>
    <p:extLst>
      <p:ext uri="{BB962C8B-B14F-4D97-AF65-F5344CB8AC3E}">
        <p14:creationId xmlns:p14="http://schemas.microsoft.com/office/powerpoint/2010/main" val="40960521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a:extLst>
              <a:ext uri="{FF2B5EF4-FFF2-40B4-BE49-F238E27FC236}">
                <a16:creationId xmlns:a16="http://schemas.microsoft.com/office/drawing/2014/main" id="{56D01476-027B-1643-AD22-5A1AB9D45942}"/>
              </a:ext>
            </a:extLst>
          </p:cNvPr>
          <p:cNvSpPr>
            <a:spLocks noGrp="1"/>
          </p:cNvSpPr>
          <p:nvPr>
            <p:ph idx="1"/>
          </p:nvPr>
        </p:nvSpPr>
        <p:spPr>
          <a:xfrm>
            <a:off x="338328" y="1526922"/>
            <a:ext cx="11487912" cy="3978016"/>
          </a:xfrm>
        </p:spPr>
        <p:txBody>
          <a:bodyPr/>
          <a:lstStyle/>
          <a:p>
            <a:r>
              <a:rPr lang="en-GB"/>
              <a:t>Historical data collection in MongoDB</a:t>
            </a:r>
          </a:p>
          <a:p>
            <a:r>
              <a:rPr lang="en-GB"/>
              <a:t>Maintenance data analysis</a:t>
            </a:r>
          </a:p>
          <a:p>
            <a:r>
              <a:rPr lang="en-GB"/>
              <a:t>Degradation model creation</a:t>
            </a:r>
          </a:p>
          <a:p>
            <a:r>
              <a:rPr lang="en-GB"/>
              <a:t>Run Time data capture and model projection (Reasoner-Maintenance)</a:t>
            </a:r>
          </a:p>
          <a:p>
            <a:r>
              <a:rPr lang="en-GB"/>
              <a:t>Maintenance Andon (local and http)</a:t>
            </a:r>
          </a:p>
          <a:p>
            <a:r>
              <a:rPr lang="en-GB"/>
              <a:t>Edge based maintenance request generation</a:t>
            </a:r>
          </a:p>
          <a:p>
            <a:endParaRPr lang="en-GB"/>
          </a:p>
        </p:txBody>
      </p:sp>
      <p:sp>
        <p:nvSpPr>
          <p:cNvPr id="5" name="Titolo 4">
            <a:extLst>
              <a:ext uri="{FF2B5EF4-FFF2-40B4-BE49-F238E27FC236}">
                <a16:creationId xmlns:a16="http://schemas.microsoft.com/office/drawing/2014/main" id="{C5F2C91E-72A4-F349-9519-A277DD42133A}"/>
              </a:ext>
            </a:extLst>
          </p:cNvPr>
          <p:cNvSpPr txBox="1">
            <a:spLocks/>
          </p:cNvSpPr>
          <p:nvPr/>
        </p:nvSpPr>
        <p:spPr>
          <a:xfrm>
            <a:off x="97971" y="74259"/>
            <a:ext cx="10515600" cy="967141"/>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b="1" i="0" kern="1200">
                <a:solidFill>
                  <a:srgbClr val="11284B"/>
                </a:solidFill>
                <a:latin typeface="Avenir Heavy" panose="02000503020000020003" pitchFamily="2" charset="0"/>
                <a:ea typeface="Helvetica Neue Medium" panose="02000503000000020004" pitchFamily="2" charset="0"/>
                <a:cs typeface="Helvetica Neue Medium" panose="02000503000000020004" pitchFamily="2" charset="0"/>
              </a:defRPr>
            </a:lvl1pPr>
          </a:lstStyle>
          <a:p>
            <a:r>
              <a:rPr lang="en-US" dirty="0"/>
              <a:t>1-Advanced Maintenance Execution System</a:t>
            </a:r>
          </a:p>
        </p:txBody>
      </p:sp>
    </p:spTree>
    <p:extLst>
      <p:ext uri="{BB962C8B-B14F-4D97-AF65-F5344CB8AC3E}">
        <p14:creationId xmlns:p14="http://schemas.microsoft.com/office/powerpoint/2010/main" val="25896012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ttangolo arrotondato 138"/>
          <p:cNvSpPr/>
          <p:nvPr/>
        </p:nvSpPr>
        <p:spPr>
          <a:xfrm>
            <a:off x="10278829" y="1153696"/>
            <a:ext cx="1826375" cy="4570375"/>
          </a:xfrm>
          <a:prstGeom prst="roundRect">
            <a:avLst>
              <a:gd name="adj" fmla="val 7711"/>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u="none" strike="noStrike" kern="1200" cap="none" spc="0" normalizeH="0" baseline="0" noProof="0" dirty="0" err="1">
                <a:ln>
                  <a:noFill/>
                </a:ln>
                <a:solidFill>
                  <a:prstClr val="black"/>
                </a:solidFill>
                <a:effectLst/>
                <a:uLnTx/>
                <a:uFillTx/>
                <a:latin typeface="Avenir" panose="02000503020000020003" pitchFamily="2" charset="0"/>
              </a:rPr>
              <a:t>Operational</a:t>
            </a:r>
            <a:endParaRPr kumimoji="0" lang="it-IT" sz="1800" u="none" strike="noStrike" kern="1200" cap="none" spc="0" normalizeH="0" baseline="0" noProof="0" dirty="0">
              <a:ln>
                <a:noFill/>
              </a:ln>
              <a:solidFill>
                <a:prstClr val="black"/>
              </a:solidFill>
              <a:effectLst/>
              <a:uLnTx/>
              <a:uFillTx/>
              <a:latin typeface="Avenir" panose="02000503020000020003" pitchFamily="2" charset="0"/>
            </a:endParaRPr>
          </a:p>
        </p:txBody>
      </p:sp>
      <p:sp>
        <p:nvSpPr>
          <p:cNvPr id="110" name="Rettangolo arrotondato 109"/>
          <p:cNvSpPr/>
          <p:nvPr/>
        </p:nvSpPr>
        <p:spPr>
          <a:xfrm>
            <a:off x="7949598" y="1153696"/>
            <a:ext cx="2201370" cy="4570375"/>
          </a:xfrm>
          <a:prstGeom prst="roundRect">
            <a:avLst>
              <a:gd name="adj" fmla="val 7711"/>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u="none" strike="noStrike" kern="1200" cap="none" spc="0" normalizeH="0" baseline="0" noProof="0" dirty="0" err="1">
                <a:ln>
                  <a:noFill/>
                </a:ln>
                <a:solidFill>
                  <a:prstClr val="black"/>
                </a:solidFill>
                <a:effectLst/>
                <a:uLnTx/>
                <a:uFillTx/>
                <a:latin typeface="Avenir" panose="02000503020000020003" pitchFamily="2" charset="0"/>
              </a:rPr>
              <a:t>Reasoner</a:t>
            </a:r>
            <a:r>
              <a:rPr kumimoji="0" lang="it-IT" sz="1800" u="none" strike="noStrike" kern="1200" cap="none" spc="0" normalizeH="0" baseline="0" noProof="0" dirty="0">
                <a:ln>
                  <a:noFill/>
                </a:ln>
                <a:solidFill>
                  <a:prstClr val="black"/>
                </a:solidFill>
                <a:effectLst/>
                <a:uLnTx/>
                <a:uFillTx/>
                <a:latin typeface="Avenir" panose="02000503020000020003" pitchFamily="2" charset="0"/>
              </a:rPr>
              <a:t> - </a:t>
            </a:r>
            <a:r>
              <a:rPr kumimoji="0" lang="it-IT" sz="1800" u="none" strike="noStrike" kern="1200" cap="none" spc="0" normalizeH="0" baseline="0" noProof="0" dirty="0" err="1">
                <a:ln>
                  <a:noFill/>
                </a:ln>
                <a:solidFill>
                  <a:prstClr val="black"/>
                </a:solidFill>
                <a:effectLst/>
                <a:uLnTx/>
                <a:uFillTx/>
                <a:latin typeface="Avenir" panose="02000503020000020003" pitchFamily="2" charset="0"/>
              </a:rPr>
              <a:t>Classify</a:t>
            </a:r>
            <a:endParaRPr kumimoji="0" lang="it-IT" sz="1800" u="none" strike="noStrike" kern="1200" cap="none" spc="0" normalizeH="0" baseline="0" noProof="0" dirty="0">
              <a:ln>
                <a:noFill/>
              </a:ln>
              <a:solidFill>
                <a:prstClr val="black"/>
              </a:solidFill>
              <a:effectLst/>
              <a:uLnTx/>
              <a:uFillTx/>
              <a:latin typeface="Avenir" panose="02000503020000020003" pitchFamily="2" charset="0"/>
            </a:endParaRPr>
          </a:p>
        </p:txBody>
      </p:sp>
      <p:sp>
        <p:nvSpPr>
          <p:cNvPr id="79" name="Rettangolo arrotondato 78"/>
          <p:cNvSpPr/>
          <p:nvPr/>
        </p:nvSpPr>
        <p:spPr>
          <a:xfrm>
            <a:off x="205707" y="1153696"/>
            <a:ext cx="7474745" cy="4570375"/>
          </a:xfrm>
          <a:prstGeom prst="roundRect">
            <a:avLst>
              <a:gd name="adj" fmla="val 7711"/>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u="none" strike="noStrike" kern="1200" cap="none" spc="0" normalizeH="0" baseline="0" noProof="0" dirty="0" err="1">
                <a:ln>
                  <a:noFill/>
                </a:ln>
                <a:solidFill>
                  <a:prstClr val="white"/>
                </a:solidFill>
                <a:effectLst/>
                <a:uLnTx/>
                <a:uFillTx/>
                <a:latin typeface="Avenir" panose="02000503020000020003" pitchFamily="2" charset="0"/>
              </a:rPr>
              <a:t>Feature</a:t>
            </a:r>
            <a:r>
              <a:rPr kumimoji="0" lang="it-IT" sz="1800" u="none" strike="noStrike" kern="1200" cap="none" spc="0" normalizeH="0" baseline="0" noProof="0" dirty="0">
                <a:ln>
                  <a:noFill/>
                </a:ln>
                <a:solidFill>
                  <a:prstClr val="white"/>
                </a:solidFill>
                <a:effectLst/>
                <a:uLnTx/>
                <a:uFillTx/>
                <a:latin typeface="Avenir" panose="02000503020000020003" pitchFamily="2" charset="0"/>
              </a:rPr>
              <a:t> </a:t>
            </a:r>
            <a:r>
              <a:rPr kumimoji="0" lang="it-IT" sz="1800" u="none" strike="noStrike" kern="1200" cap="none" spc="0" normalizeH="0" baseline="0" noProof="0" dirty="0" err="1">
                <a:ln>
                  <a:noFill/>
                </a:ln>
                <a:solidFill>
                  <a:prstClr val="white"/>
                </a:solidFill>
                <a:effectLst/>
                <a:uLnTx/>
                <a:uFillTx/>
                <a:latin typeface="Avenir" panose="02000503020000020003" pitchFamily="2" charset="0"/>
              </a:rPr>
              <a:t>Extraction</a:t>
            </a:r>
            <a:r>
              <a:rPr kumimoji="0" lang="it-IT" sz="1800" u="none" strike="noStrike" kern="1200" cap="none" spc="0" normalizeH="0" baseline="0" noProof="0" dirty="0">
                <a:ln>
                  <a:noFill/>
                </a:ln>
                <a:solidFill>
                  <a:prstClr val="white"/>
                </a:solidFill>
                <a:effectLst/>
                <a:uLnTx/>
                <a:uFillTx/>
                <a:latin typeface="Avenir" panose="02000503020000020003" pitchFamily="2" charset="0"/>
              </a:rPr>
              <a:t> - Model Generation </a:t>
            </a:r>
          </a:p>
        </p:txBody>
      </p:sp>
      <p:sp>
        <p:nvSpPr>
          <p:cNvPr id="52" name="Rettangolo 51"/>
          <p:cNvSpPr/>
          <p:nvPr/>
        </p:nvSpPr>
        <p:spPr>
          <a:xfrm>
            <a:off x="2305062" y="2279358"/>
            <a:ext cx="1314994" cy="12124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u="none" strike="noStrike" kern="1200" cap="none" spc="0" normalizeH="0" baseline="0" noProof="0" dirty="0" err="1">
                <a:ln>
                  <a:noFill/>
                </a:ln>
                <a:solidFill>
                  <a:prstClr val="white"/>
                </a:solidFill>
                <a:effectLst/>
                <a:uLnTx/>
                <a:uFillTx/>
                <a:latin typeface="Avenir" panose="02000503020000020003" pitchFamily="2" charset="0"/>
              </a:rPr>
              <a:t>Features</a:t>
            </a:r>
            <a:r>
              <a:rPr kumimoji="0" lang="it-IT" sz="1800" u="none" strike="noStrike" kern="1200" cap="none" spc="0" normalizeH="0" baseline="0" noProof="0" dirty="0">
                <a:ln>
                  <a:noFill/>
                </a:ln>
                <a:solidFill>
                  <a:prstClr val="white"/>
                </a:solidFill>
                <a:effectLst/>
                <a:uLnTx/>
                <a:uFillTx/>
                <a:latin typeface="Avenir" panose="02000503020000020003" pitchFamily="2" charset="0"/>
              </a:rPr>
              <a:t> </a:t>
            </a:r>
            <a:r>
              <a:rPr kumimoji="0" lang="it-IT" sz="1800" u="none" strike="noStrike" kern="1200" cap="none" spc="0" normalizeH="0" baseline="0" noProof="0" dirty="0" err="1">
                <a:ln>
                  <a:noFill/>
                </a:ln>
                <a:solidFill>
                  <a:prstClr val="white"/>
                </a:solidFill>
                <a:effectLst/>
                <a:uLnTx/>
                <a:uFillTx/>
                <a:latin typeface="Avenir" panose="02000503020000020003" pitchFamily="2" charset="0"/>
              </a:rPr>
              <a:t>Extraction</a:t>
            </a:r>
            <a:endParaRPr kumimoji="0" lang="it-IT" sz="1800" u="none" strike="noStrike" kern="1200" cap="none" spc="0" normalizeH="0" baseline="0" noProof="0" dirty="0">
              <a:ln>
                <a:noFill/>
              </a:ln>
              <a:solidFill>
                <a:prstClr val="white"/>
              </a:solidFill>
              <a:effectLst/>
              <a:uLnTx/>
              <a:uFillTx/>
              <a:latin typeface="Avenir" panose="02000503020000020003"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u="none" strike="noStrike" kern="1200" cap="none" spc="0" normalizeH="0" baseline="0" noProof="0" dirty="0">
                <a:ln>
                  <a:noFill/>
                </a:ln>
                <a:solidFill>
                  <a:prstClr val="white"/>
                </a:solidFill>
                <a:effectLst/>
                <a:uLnTx/>
                <a:uFillTx/>
                <a:latin typeface="Avenir" panose="02000503020000020003" pitchFamily="2" charset="0"/>
              </a:rPr>
              <a:t>(RMS, …)</a:t>
            </a:r>
          </a:p>
        </p:txBody>
      </p:sp>
      <p:pic>
        <p:nvPicPr>
          <p:cNvPr id="54" name="Immagine 53" descr="D:\Dropbox\5G Project\WIP\SharedDirectory\WKS32\32-103\OPCUA_Var\K2\Scal-2019-10-18 16-12-16.186715-103-OPCUA_Var-Run-43.jpg"/>
          <p:cNvPicPr/>
          <p:nvPr/>
        </p:nvPicPr>
        <p:blipFill>
          <a:blip r:embed="rId3" cstate="email">
            <a:extLst>
              <a:ext uri="{28A0092B-C50C-407E-A947-70E740481C1C}">
                <a14:useLocalDpi xmlns:a14="http://schemas.microsoft.com/office/drawing/2010/main"/>
              </a:ext>
            </a:extLst>
          </a:blip>
          <a:srcRect/>
          <a:stretch>
            <a:fillRect/>
          </a:stretch>
        </p:blipFill>
        <p:spPr bwMode="auto">
          <a:xfrm>
            <a:off x="2450461" y="3715226"/>
            <a:ext cx="1130939" cy="1253937"/>
          </a:xfrm>
          <a:prstGeom prst="rect">
            <a:avLst/>
          </a:prstGeom>
          <a:noFill/>
          <a:ln>
            <a:noFill/>
          </a:ln>
        </p:spPr>
      </p:pic>
      <p:sp>
        <p:nvSpPr>
          <p:cNvPr id="55" name="Rettangolo 54"/>
          <p:cNvSpPr/>
          <p:nvPr/>
        </p:nvSpPr>
        <p:spPr>
          <a:xfrm>
            <a:off x="3955254" y="2279358"/>
            <a:ext cx="1947049" cy="12124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u="none" strike="noStrike" kern="1200" cap="none" spc="0" normalizeH="0" baseline="0" noProof="0" dirty="0" err="1">
                <a:ln>
                  <a:noFill/>
                </a:ln>
                <a:solidFill>
                  <a:prstClr val="white"/>
                </a:solidFill>
                <a:effectLst/>
                <a:uLnTx/>
                <a:uFillTx/>
                <a:latin typeface="Avenir" panose="02000503020000020003" pitchFamily="2" charset="0"/>
              </a:rPr>
              <a:t>Naive</a:t>
            </a:r>
            <a:r>
              <a:rPr kumimoji="0" lang="it-IT" sz="1800" u="none" strike="noStrike" kern="1200" cap="none" spc="0" normalizeH="0" baseline="0" noProof="0" dirty="0">
                <a:ln>
                  <a:noFill/>
                </a:ln>
                <a:solidFill>
                  <a:prstClr val="white"/>
                </a:solidFill>
                <a:effectLst/>
                <a:uLnTx/>
                <a:uFillTx/>
                <a:latin typeface="Avenir" panose="02000503020000020003" pitchFamily="2" charset="0"/>
              </a:rPr>
              <a:t> </a:t>
            </a:r>
            <a:r>
              <a:rPr kumimoji="0" lang="it-IT" sz="1800" u="none" strike="noStrike" kern="1200" cap="none" spc="0" normalizeH="0" baseline="0" noProof="0" dirty="0" err="1">
                <a:ln>
                  <a:noFill/>
                </a:ln>
                <a:solidFill>
                  <a:prstClr val="white"/>
                </a:solidFill>
                <a:effectLst/>
                <a:uLnTx/>
                <a:uFillTx/>
                <a:latin typeface="Avenir" panose="02000503020000020003" pitchFamily="2" charset="0"/>
              </a:rPr>
              <a:t>Bayes</a:t>
            </a:r>
            <a:r>
              <a:rPr kumimoji="0" lang="it-IT" sz="1800" u="none" strike="noStrike" kern="1200" cap="none" spc="0" normalizeH="0" baseline="0" noProof="0" dirty="0">
                <a:ln>
                  <a:noFill/>
                </a:ln>
                <a:solidFill>
                  <a:prstClr val="white"/>
                </a:solidFill>
                <a:effectLst/>
                <a:uLnTx/>
                <a:uFillTx/>
                <a:latin typeface="Avenir" panose="02000503020000020003" pitchFamily="2" charset="0"/>
              </a:rPr>
              <a:t> </a:t>
            </a:r>
            <a:r>
              <a:rPr kumimoji="0" lang="it-IT" sz="1800" u="none" strike="noStrike" kern="1200" cap="none" spc="0" normalizeH="0" baseline="0" noProof="0" dirty="0" err="1">
                <a:ln>
                  <a:noFill/>
                </a:ln>
                <a:solidFill>
                  <a:prstClr val="white"/>
                </a:solidFill>
                <a:effectLst/>
                <a:uLnTx/>
                <a:uFillTx/>
                <a:latin typeface="Avenir" panose="02000503020000020003" pitchFamily="2" charset="0"/>
              </a:rPr>
              <a:t>Prediction</a:t>
            </a:r>
            <a:r>
              <a:rPr kumimoji="0" lang="it-IT" sz="1800" u="none" strike="noStrike" kern="1200" cap="none" spc="0" normalizeH="0" baseline="0" noProof="0" dirty="0">
                <a:ln>
                  <a:noFill/>
                </a:ln>
                <a:solidFill>
                  <a:prstClr val="white"/>
                </a:solidFill>
                <a:effectLst/>
                <a:uLnTx/>
                <a:uFillTx/>
                <a:latin typeface="Avenir" panose="02000503020000020003" pitchFamily="2" charset="0"/>
              </a:rPr>
              <a:t> Model generation</a:t>
            </a:r>
          </a:p>
        </p:txBody>
      </p:sp>
      <p:sp>
        <p:nvSpPr>
          <p:cNvPr id="56" name="Disco magnetico 55"/>
          <p:cNvSpPr/>
          <p:nvPr/>
        </p:nvSpPr>
        <p:spPr>
          <a:xfrm>
            <a:off x="6255822" y="2264503"/>
            <a:ext cx="1186183" cy="1180802"/>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u="none" strike="noStrike" kern="1200" cap="none" spc="0" normalizeH="0" baseline="0" noProof="0" dirty="0">
                <a:ln>
                  <a:noFill/>
                </a:ln>
                <a:solidFill>
                  <a:prstClr val="white"/>
                </a:solidFill>
                <a:effectLst/>
                <a:uLnTx/>
                <a:uFillTx/>
                <a:latin typeface="Avenir" panose="02000503020000020003" pitchFamily="2" charset="0"/>
              </a:rPr>
              <a:t>Model</a:t>
            </a:r>
          </a:p>
        </p:txBody>
      </p:sp>
      <p:cxnSp>
        <p:nvCxnSpPr>
          <p:cNvPr id="71" name="Connettore 4 70"/>
          <p:cNvCxnSpPr>
            <a:stCxn id="52" idx="3"/>
            <a:endCxn id="55" idx="1"/>
          </p:cNvCxnSpPr>
          <p:nvPr/>
        </p:nvCxnSpPr>
        <p:spPr>
          <a:xfrm>
            <a:off x="3620056" y="2885577"/>
            <a:ext cx="335198" cy="12700"/>
          </a:xfrm>
          <a:prstGeom prst="bent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4" name="Connettore 4 73"/>
          <p:cNvCxnSpPr>
            <a:stCxn id="55" idx="3"/>
            <a:endCxn id="56" idx="2"/>
          </p:cNvCxnSpPr>
          <p:nvPr/>
        </p:nvCxnSpPr>
        <p:spPr>
          <a:xfrm flipV="1">
            <a:off x="5902303" y="2854904"/>
            <a:ext cx="353519" cy="30673"/>
          </a:xfrm>
          <a:prstGeom prst="bent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0" name="Disco magnetico 79"/>
          <p:cNvSpPr/>
          <p:nvPr/>
        </p:nvSpPr>
        <p:spPr>
          <a:xfrm>
            <a:off x="546652" y="2256533"/>
            <a:ext cx="1189569" cy="1212438"/>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u="none" strike="noStrike" kern="1200" cap="none" spc="0" normalizeH="0" baseline="0" noProof="0" dirty="0" err="1">
                <a:ln>
                  <a:noFill/>
                </a:ln>
                <a:solidFill>
                  <a:prstClr val="white"/>
                </a:solidFill>
                <a:effectLst/>
                <a:uLnTx/>
                <a:uFillTx/>
                <a:latin typeface="Avenir" panose="02000503020000020003" pitchFamily="2" charset="0"/>
              </a:rPr>
              <a:t>Historical</a:t>
            </a:r>
            <a:endParaRPr kumimoji="0" lang="it-IT" sz="1800" u="none" strike="noStrike" kern="1200" cap="none" spc="0" normalizeH="0" baseline="0" noProof="0" dirty="0">
              <a:ln>
                <a:noFill/>
              </a:ln>
              <a:solidFill>
                <a:prstClr val="white"/>
              </a:solidFill>
              <a:effectLst/>
              <a:uLnTx/>
              <a:uFillTx/>
              <a:latin typeface="Avenir" panose="02000503020000020003"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u="none" strike="noStrike" kern="1200" cap="none" spc="0" normalizeH="0" baseline="0" noProof="0" dirty="0">
                <a:ln>
                  <a:noFill/>
                </a:ln>
                <a:solidFill>
                  <a:prstClr val="white"/>
                </a:solidFill>
                <a:effectLst/>
                <a:uLnTx/>
                <a:uFillTx/>
                <a:latin typeface="Avenir" panose="02000503020000020003" pitchFamily="2" charset="0"/>
              </a:rPr>
              <a:t>Data</a:t>
            </a:r>
          </a:p>
        </p:txBody>
      </p:sp>
      <p:cxnSp>
        <p:nvCxnSpPr>
          <p:cNvPr id="84" name="Connettore 4 83"/>
          <p:cNvCxnSpPr>
            <a:stCxn id="80" idx="4"/>
            <a:endCxn id="52" idx="1"/>
          </p:cNvCxnSpPr>
          <p:nvPr/>
        </p:nvCxnSpPr>
        <p:spPr>
          <a:xfrm>
            <a:off x="1736221" y="2862752"/>
            <a:ext cx="568841" cy="22825"/>
          </a:xfrm>
          <a:prstGeom prst="bent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04" name="Picture 7">
            <a:extLst>
              <a:ext uri="{FF2B5EF4-FFF2-40B4-BE49-F238E27FC236}">
                <a16:creationId xmlns:a16="http://schemas.microsoft.com/office/drawing/2014/main" id="{BDBC0EEE-75EF-8A48-BEF3-23E40BE62E1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072653" y="4150800"/>
            <a:ext cx="1969968" cy="922068"/>
          </a:xfrm>
          <a:prstGeom prst="rect">
            <a:avLst/>
          </a:prstGeom>
          <a:noFill/>
          <a:ln>
            <a:solidFill>
              <a:schemeClr val="bg1">
                <a:lumMod val="50000"/>
              </a:schemeClr>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06" name="Connettore 4 105"/>
          <p:cNvCxnSpPr>
            <a:stCxn id="104" idx="0"/>
            <a:endCxn id="73" idx="2"/>
          </p:cNvCxnSpPr>
          <p:nvPr/>
        </p:nvCxnSpPr>
        <p:spPr>
          <a:xfrm rot="5400000" flipH="1" flipV="1">
            <a:off x="8649330" y="3740433"/>
            <a:ext cx="818675" cy="2061"/>
          </a:xfrm>
          <a:prstGeom prst="bent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31" name="CasellaDiTesto 1030"/>
          <p:cNvSpPr txBox="1"/>
          <p:nvPr/>
        </p:nvSpPr>
        <p:spPr>
          <a:xfrm>
            <a:off x="9035077" y="3526098"/>
            <a:ext cx="113845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u="none" strike="noStrike" kern="1200" cap="none" spc="0" normalizeH="0" baseline="0" noProof="0" dirty="0" err="1">
                <a:ln>
                  <a:noFill/>
                </a:ln>
                <a:solidFill>
                  <a:prstClr val="white"/>
                </a:solidFill>
                <a:effectLst/>
                <a:uLnTx/>
                <a:uFillTx/>
                <a:latin typeface="Avenir" panose="02000503020000020003" pitchFamily="2" charset="0"/>
              </a:rPr>
              <a:t>RealTime</a:t>
            </a:r>
            <a:endParaRPr kumimoji="0" lang="it-IT" sz="1800" u="none" strike="noStrike" kern="1200" cap="none" spc="0" normalizeH="0" baseline="0" noProof="0" dirty="0">
              <a:ln>
                <a:noFill/>
              </a:ln>
              <a:solidFill>
                <a:prstClr val="white"/>
              </a:solidFill>
              <a:effectLst/>
              <a:uLnTx/>
              <a:uFillTx/>
              <a:latin typeface="Avenir" panose="02000503020000020003"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u="none" strike="noStrike" kern="1200" cap="none" spc="0" normalizeH="0" baseline="0" noProof="0" dirty="0">
                <a:ln>
                  <a:noFill/>
                </a:ln>
                <a:solidFill>
                  <a:prstClr val="white"/>
                </a:solidFill>
                <a:effectLst/>
                <a:uLnTx/>
                <a:uFillTx/>
                <a:latin typeface="Avenir" panose="02000503020000020003" pitchFamily="2" charset="0"/>
              </a:rPr>
              <a:t>Data</a:t>
            </a:r>
          </a:p>
        </p:txBody>
      </p:sp>
      <p:pic>
        <p:nvPicPr>
          <p:cNvPr id="137" name="Immagine 136">
            <a:extLst>
              <a:ext uri="{FF2B5EF4-FFF2-40B4-BE49-F238E27FC236}">
                <a16:creationId xmlns:a16="http://schemas.microsoft.com/office/drawing/2014/main" id="{B27E85A7-951E-AF45-BE84-F5CE77BEF6B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57004" y="1931421"/>
            <a:ext cx="1477950" cy="1854516"/>
          </a:xfrm>
          <a:prstGeom prst="rect">
            <a:avLst/>
          </a:prstGeom>
        </p:spPr>
      </p:pic>
      <p:cxnSp>
        <p:nvCxnSpPr>
          <p:cNvPr id="144" name="Connettore 4 143"/>
          <p:cNvCxnSpPr>
            <a:stCxn id="110" idx="2"/>
            <a:endCxn id="80" idx="2"/>
          </p:cNvCxnSpPr>
          <p:nvPr/>
        </p:nvCxnSpPr>
        <p:spPr>
          <a:xfrm rot="5400000" flipH="1">
            <a:off x="3367808" y="41597"/>
            <a:ext cx="2861319" cy="8503631"/>
          </a:xfrm>
          <a:prstGeom prst="bentConnector4">
            <a:avLst>
              <a:gd name="adj1" fmla="val -7989"/>
              <a:gd name="adj2" fmla="val 102688"/>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40" name="Immagine 3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021360" y="3715226"/>
            <a:ext cx="1880943" cy="1253937"/>
          </a:xfrm>
          <a:prstGeom prst="rect">
            <a:avLst/>
          </a:prstGeom>
        </p:spPr>
      </p:pic>
      <p:sp>
        <p:nvSpPr>
          <p:cNvPr id="73" name="Rettangolo 72"/>
          <p:cNvSpPr/>
          <p:nvPr/>
        </p:nvSpPr>
        <p:spPr>
          <a:xfrm>
            <a:off x="8426512" y="2383171"/>
            <a:ext cx="1266372" cy="9489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u="none" strike="noStrike" kern="1200" cap="none" spc="0" normalizeH="0" baseline="0" noProof="0" dirty="0">
                <a:ln>
                  <a:noFill/>
                </a:ln>
                <a:solidFill>
                  <a:prstClr val="white"/>
                </a:solidFill>
                <a:effectLst/>
                <a:uLnTx/>
                <a:uFillTx/>
                <a:latin typeface="Avenir" panose="02000503020000020003" pitchFamily="2" charset="0"/>
              </a:rPr>
              <a:t>RUL </a:t>
            </a:r>
            <a:r>
              <a:rPr kumimoji="0" lang="it-IT" sz="1800" u="none" strike="noStrike" kern="1200" cap="none" spc="0" normalizeH="0" baseline="0" noProof="0" dirty="0" err="1">
                <a:ln>
                  <a:noFill/>
                </a:ln>
                <a:solidFill>
                  <a:prstClr val="white"/>
                </a:solidFill>
                <a:effectLst/>
                <a:uLnTx/>
                <a:uFillTx/>
                <a:latin typeface="Avenir" panose="02000503020000020003" pitchFamily="2" charset="0"/>
              </a:rPr>
              <a:t>Reasoner</a:t>
            </a:r>
            <a:endParaRPr kumimoji="0" lang="it-IT" sz="1800" u="none" strike="noStrike" kern="1200" cap="none" spc="0" normalizeH="0" baseline="0" noProof="0" dirty="0">
              <a:ln>
                <a:noFill/>
              </a:ln>
              <a:solidFill>
                <a:prstClr val="white"/>
              </a:solidFill>
              <a:effectLst/>
              <a:uLnTx/>
              <a:uFillTx/>
              <a:latin typeface="Avenir" panose="02000503020000020003" pitchFamily="2" charset="0"/>
            </a:endParaRPr>
          </a:p>
        </p:txBody>
      </p:sp>
      <p:cxnSp>
        <p:nvCxnSpPr>
          <p:cNvPr id="85" name="Connettore 4 84"/>
          <p:cNvCxnSpPr>
            <a:stCxn id="56" idx="4"/>
            <a:endCxn id="73" idx="1"/>
          </p:cNvCxnSpPr>
          <p:nvPr/>
        </p:nvCxnSpPr>
        <p:spPr>
          <a:xfrm>
            <a:off x="7442005" y="2854904"/>
            <a:ext cx="984507" cy="2744"/>
          </a:xfrm>
          <a:prstGeom prst="bent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6" name="Connettore 4 85"/>
          <p:cNvCxnSpPr>
            <a:stCxn id="73" idx="3"/>
            <a:endCxn id="137" idx="1"/>
          </p:cNvCxnSpPr>
          <p:nvPr/>
        </p:nvCxnSpPr>
        <p:spPr>
          <a:xfrm>
            <a:off x="9692884" y="2857648"/>
            <a:ext cx="764120" cy="1031"/>
          </a:xfrm>
          <a:prstGeom prst="bent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3" name="Titolo 4">
            <a:extLst>
              <a:ext uri="{FF2B5EF4-FFF2-40B4-BE49-F238E27FC236}">
                <a16:creationId xmlns:a16="http://schemas.microsoft.com/office/drawing/2014/main" id="{189A3ED1-B393-DC4E-98AB-A08098AB75BD}"/>
              </a:ext>
            </a:extLst>
          </p:cNvPr>
          <p:cNvSpPr txBox="1">
            <a:spLocks/>
          </p:cNvSpPr>
          <p:nvPr/>
        </p:nvSpPr>
        <p:spPr>
          <a:xfrm>
            <a:off x="97971" y="74259"/>
            <a:ext cx="10515600" cy="967141"/>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b="1" i="0" kern="1200">
                <a:solidFill>
                  <a:srgbClr val="11284B"/>
                </a:solidFill>
                <a:latin typeface="Avenir Heavy" panose="02000503020000020003" pitchFamily="2" charset="0"/>
                <a:ea typeface="Helvetica Neue Medium" panose="02000503000000020004" pitchFamily="2" charset="0"/>
                <a:cs typeface="Helvetica Neue Medium" panose="02000503000000020004" pitchFamily="2" charset="0"/>
              </a:defRPr>
            </a:lvl1pPr>
          </a:lstStyle>
          <a:p>
            <a:r>
              <a:rPr lang="en-US" dirty="0"/>
              <a:t>1-Advanced Maintenance Execution System</a:t>
            </a:r>
          </a:p>
        </p:txBody>
      </p:sp>
    </p:spTree>
    <p:extLst>
      <p:ext uri="{BB962C8B-B14F-4D97-AF65-F5344CB8AC3E}">
        <p14:creationId xmlns:p14="http://schemas.microsoft.com/office/powerpoint/2010/main" val="25978477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0B504DA6-FDE9-864B-8EA9-99A75933B5A0}"/>
              </a:ext>
            </a:extLst>
          </p:cNvPr>
          <p:cNvSpPr>
            <a:spLocks noGrp="1"/>
          </p:cNvSpPr>
          <p:nvPr>
            <p:ph type="title"/>
          </p:nvPr>
        </p:nvSpPr>
        <p:spPr>
          <a:xfrm>
            <a:off x="88392" y="121285"/>
            <a:ext cx="10515600" cy="1055243"/>
          </a:xfrm>
        </p:spPr>
        <p:txBody>
          <a:bodyPr>
            <a:noAutofit/>
          </a:bodyPr>
          <a:lstStyle/>
          <a:p>
            <a:r>
              <a:rPr lang="en-US" sz="3600" dirty="0"/>
              <a:t>2-</a:t>
            </a:r>
            <a:r>
              <a:rPr lang="en-US" sz="3600" b="0" dirty="0">
                <a:latin typeface="Avenir" panose="02000503020000020003" pitchFamily="2" charset="0"/>
              </a:rPr>
              <a:t> </a:t>
            </a:r>
            <a:r>
              <a:rPr lang="en-US" sz="3600" b="1" dirty="0"/>
              <a:t>Self-Reconfigurable and Adaptive Production</a:t>
            </a:r>
            <a:endParaRPr lang="it-IT" sz="3600" dirty="0"/>
          </a:p>
        </p:txBody>
      </p:sp>
      <p:sp>
        <p:nvSpPr>
          <p:cNvPr id="4" name="Segnaposto contenuto 3">
            <a:extLst>
              <a:ext uri="{FF2B5EF4-FFF2-40B4-BE49-F238E27FC236}">
                <a16:creationId xmlns:a16="http://schemas.microsoft.com/office/drawing/2014/main" id="{56D01476-027B-1643-AD22-5A1AB9D45942}"/>
              </a:ext>
            </a:extLst>
          </p:cNvPr>
          <p:cNvSpPr>
            <a:spLocks noGrp="1"/>
          </p:cNvSpPr>
          <p:nvPr>
            <p:ph idx="1"/>
          </p:nvPr>
        </p:nvSpPr>
        <p:spPr>
          <a:xfrm>
            <a:off x="393192" y="1752474"/>
            <a:ext cx="10515600" cy="3978016"/>
          </a:xfrm>
        </p:spPr>
        <p:txBody>
          <a:bodyPr>
            <a:normAutofit lnSpcReduction="10000"/>
          </a:bodyPr>
          <a:lstStyle/>
          <a:p>
            <a:r>
              <a:rPr lang="en-GB"/>
              <a:t>Historical data collection in MongoDB</a:t>
            </a:r>
          </a:p>
          <a:p>
            <a:r>
              <a:rPr lang="en-GB"/>
              <a:t>Operational data analysis</a:t>
            </a:r>
          </a:p>
          <a:p>
            <a:r>
              <a:rPr lang="en-GB"/>
              <a:t>Convulational Neural Network training</a:t>
            </a:r>
          </a:p>
          <a:p>
            <a:r>
              <a:rPr lang="en-GB"/>
              <a:t>Run Time data capture and condition detection (Reasoner)</a:t>
            </a:r>
          </a:p>
          <a:p>
            <a:r>
              <a:rPr lang="en-GB"/>
              <a:t>Condition Andon (local and http)</a:t>
            </a:r>
          </a:p>
          <a:p>
            <a:r>
              <a:rPr lang="en-GB"/>
              <a:t>Condition signaling</a:t>
            </a:r>
          </a:p>
          <a:p>
            <a:r>
              <a:rPr lang="en-GB"/>
              <a:t>Production plan modification</a:t>
            </a:r>
          </a:p>
          <a:p>
            <a:r>
              <a:rPr lang="en-GB"/>
              <a:t>Certified Production Data</a:t>
            </a:r>
          </a:p>
          <a:p>
            <a:endParaRPr lang="en-GB"/>
          </a:p>
          <a:p>
            <a:endParaRPr lang="en-GB"/>
          </a:p>
          <a:p>
            <a:endParaRPr lang="en-GB"/>
          </a:p>
          <a:p>
            <a:endParaRPr lang="en-GB"/>
          </a:p>
          <a:p>
            <a:endParaRPr lang="en-GB"/>
          </a:p>
          <a:p>
            <a:endParaRPr lang="en-GB"/>
          </a:p>
        </p:txBody>
      </p:sp>
    </p:spTree>
    <p:extLst>
      <p:ext uri="{BB962C8B-B14F-4D97-AF65-F5344CB8AC3E}">
        <p14:creationId xmlns:p14="http://schemas.microsoft.com/office/powerpoint/2010/main" val="35189219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Rettangolo arrotondato 121"/>
          <p:cNvSpPr/>
          <p:nvPr/>
        </p:nvSpPr>
        <p:spPr>
          <a:xfrm>
            <a:off x="3869569" y="880415"/>
            <a:ext cx="4710077" cy="5166884"/>
          </a:xfrm>
          <a:prstGeom prst="roundRect">
            <a:avLst>
              <a:gd name="adj" fmla="val 7711"/>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u="none" strike="noStrike" kern="1200" cap="none" spc="0" normalizeH="0" baseline="0" noProof="0" dirty="0">
                <a:ln>
                  <a:noFill/>
                </a:ln>
                <a:solidFill>
                  <a:prstClr val="black"/>
                </a:solidFill>
                <a:effectLst/>
                <a:uLnTx/>
                <a:uFillTx/>
                <a:latin typeface="Avenir" panose="02000503020000020003" pitchFamily="2" charset="0"/>
              </a:rPr>
              <a:t>Server/Edge/Cloud</a:t>
            </a:r>
          </a:p>
        </p:txBody>
      </p:sp>
      <p:sp>
        <p:nvSpPr>
          <p:cNvPr id="121" name="Rettangolo arrotondato 120"/>
          <p:cNvSpPr/>
          <p:nvPr/>
        </p:nvSpPr>
        <p:spPr>
          <a:xfrm>
            <a:off x="194764" y="880415"/>
            <a:ext cx="3604271" cy="5166884"/>
          </a:xfrm>
          <a:prstGeom prst="roundRect">
            <a:avLst>
              <a:gd name="adj" fmla="val 7711"/>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u="none" strike="noStrike" kern="1200" cap="none" spc="0" normalizeH="0" baseline="0" noProof="0" dirty="0">
                <a:ln>
                  <a:noFill/>
                </a:ln>
                <a:solidFill>
                  <a:prstClr val="black"/>
                </a:solidFill>
                <a:effectLst/>
                <a:uLnTx/>
                <a:uFillTx/>
                <a:latin typeface="Avenir" panose="02000503020000020003" pitchFamily="2" charset="0"/>
              </a:rPr>
              <a:t>Shop Floor</a:t>
            </a:r>
          </a:p>
        </p:txBody>
      </p:sp>
      <p:sp>
        <p:nvSpPr>
          <p:cNvPr id="139" name="Rettangolo arrotondato 138"/>
          <p:cNvSpPr/>
          <p:nvPr/>
        </p:nvSpPr>
        <p:spPr>
          <a:xfrm>
            <a:off x="8668565" y="886449"/>
            <a:ext cx="3455337" cy="5166884"/>
          </a:xfrm>
          <a:prstGeom prst="roundRect">
            <a:avLst>
              <a:gd name="adj" fmla="val 7711"/>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u="none" strike="noStrike" kern="1200" cap="none" spc="0" normalizeH="0" baseline="0" noProof="0" dirty="0" err="1">
                <a:ln>
                  <a:noFill/>
                </a:ln>
                <a:solidFill>
                  <a:prstClr val="black"/>
                </a:solidFill>
                <a:effectLst/>
                <a:uLnTx/>
                <a:uFillTx/>
                <a:latin typeface="Avenir" panose="02000503020000020003" pitchFamily="2" charset="0"/>
              </a:rPr>
              <a:t>Operational</a:t>
            </a:r>
            <a:endParaRPr kumimoji="0" lang="it-IT" sz="1800" u="none" strike="noStrike" kern="1200" cap="none" spc="0" normalizeH="0" baseline="0" noProof="0" dirty="0">
              <a:ln>
                <a:noFill/>
              </a:ln>
              <a:solidFill>
                <a:prstClr val="black"/>
              </a:solidFill>
              <a:effectLst/>
              <a:uLnTx/>
              <a:uFillTx/>
              <a:latin typeface="Avenir" panose="02000503020000020003" pitchFamily="2" charset="0"/>
            </a:endParaRPr>
          </a:p>
        </p:txBody>
      </p:sp>
      <p:sp>
        <p:nvSpPr>
          <p:cNvPr id="40" name="Titolo 39"/>
          <p:cNvSpPr>
            <a:spLocks noGrp="1"/>
          </p:cNvSpPr>
          <p:nvPr>
            <p:ph type="title"/>
          </p:nvPr>
        </p:nvSpPr>
        <p:spPr>
          <a:xfrm>
            <a:off x="214123" y="142095"/>
            <a:ext cx="10515600" cy="427678"/>
          </a:xfrm>
        </p:spPr>
        <p:txBody>
          <a:bodyPr>
            <a:noAutofit/>
          </a:bodyPr>
          <a:lstStyle/>
          <a:p>
            <a:r>
              <a:rPr lang="en-US" sz="2800" dirty="0"/>
              <a:t>2-</a:t>
            </a:r>
            <a:r>
              <a:rPr lang="en-US" sz="2800" b="1" dirty="0"/>
              <a:t> Self-Reconfigurable and Adaptive Production – Real Time</a:t>
            </a:r>
            <a:endParaRPr lang="it-IT" sz="2800" dirty="0"/>
          </a:p>
        </p:txBody>
      </p:sp>
      <p:sp>
        <p:nvSpPr>
          <p:cNvPr id="56" name="Disco magnetico 55"/>
          <p:cNvSpPr/>
          <p:nvPr/>
        </p:nvSpPr>
        <p:spPr>
          <a:xfrm>
            <a:off x="4900852" y="4349892"/>
            <a:ext cx="972740" cy="100332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u="none" strike="noStrike" kern="1200" cap="none" spc="0" normalizeH="0" baseline="0" noProof="0" dirty="0" err="1">
                <a:ln>
                  <a:noFill/>
                </a:ln>
                <a:solidFill>
                  <a:prstClr val="white"/>
                </a:solidFill>
                <a:effectLst/>
                <a:uLnTx/>
                <a:uFillTx/>
                <a:latin typeface="Avenir" panose="02000503020000020003" pitchFamily="2" charset="0"/>
              </a:rPr>
              <a:t>Trained</a:t>
            </a:r>
            <a:endParaRPr kumimoji="0" lang="it-IT" sz="1400" u="none" strike="noStrike" kern="1200" cap="none" spc="0" normalizeH="0" baseline="0" noProof="0" dirty="0">
              <a:ln>
                <a:noFill/>
              </a:ln>
              <a:solidFill>
                <a:prstClr val="white"/>
              </a:solidFill>
              <a:effectLst/>
              <a:uLnTx/>
              <a:uFillTx/>
              <a:latin typeface="Avenir" panose="02000503020000020003"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u="none" strike="noStrike" kern="1200" cap="none" spc="0" normalizeH="0" baseline="0" noProof="0" dirty="0">
                <a:ln>
                  <a:noFill/>
                </a:ln>
                <a:solidFill>
                  <a:prstClr val="white"/>
                </a:solidFill>
                <a:effectLst/>
                <a:uLnTx/>
                <a:uFillTx/>
                <a:latin typeface="Avenir" panose="02000503020000020003" pitchFamily="2" charset="0"/>
              </a:rPr>
              <a:t>Networks</a:t>
            </a:r>
          </a:p>
        </p:txBody>
      </p:sp>
      <p:cxnSp>
        <p:nvCxnSpPr>
          <p:cNvPr id="74" name="Connettore 4 73"/>
          <p:cNvCxnSpPr>
            <a:stCxn id="56" idx="1"/>
            <a:endCxn id="57" idx="2"/>
          </p:cNvCxnSpPr>
          <p:nvPr/>
        </p:nvCxnSpPr>
        <p:spPr>
          <a:xfrm rot="16200000" flipV="1">
            <a:off x="5039058" y="4001728"/>
            <a:ext cx="689994" cy="6334"/>
          </a:xfrm>
          <a:prstGeom prst="bent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04" name="Picture 7">
            <a:extLst>
              <a:ext uri="{FF2B5EF4-FFF2-40B4-BE49-F238E27FC236}">
                <a16:creationId xmlns:a16="http://schemas.microsoft.com/office/drawing/2014/main" id="{BDBC0EEE-75EF-8A48-BEF3-23E40BE62E1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5401" y="2549558"/>
            <a:ext cx="1771098" cy="922068"/>
          </a:xfrm>
          <a:prstGeom prst="rect">
            <a:avLst/>
          </a:prstGeom>
          <a:noFill/>
          <a:ln>
            <a:solidFill>
              <a:schemeClr val="bg1">
                <a:lumMod val="50000"/>
              </a:schemeClr>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06" name="Connettore 4 105"/>
          <p:cNvCxnSpPr>
            <a:stCxn id="75" idx="2"/>
            <a:endCxn id="104" idx="2"/>
          </p:cNvCxnSpPr>
          <p:nvPr/>
        </p:nvCxnSpPr>
        <p:spPr>
          <a:xfrm rot="5400000" flipH="1">
            <a:off x="5498406" y="-695829"/>
            <a:ext cx="1672490" cy="10007401"/>
          </a:xfrm>
          <a:prstGeom prst="bentConnector3">
            <a:avLst>
              <a:gd name="adj1" fmla="val -20799"/>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31" name="CasellaDiTesto 1030"/>
          <p:cNvSpPr txBox="1"/>
          <p:nvPr/>
        </p:nvSpPr>
        <p:spPr>
          <a:xfrm>
            <a:off x="1458289" y="1978675"/>
            <a:ext cx="113845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u="none" strike="noStrike" kern="1200" cap="none" spc="0" normalizeH="0" baseline="0" noProof="0" dirty="0" err="1">
                <a:ln>
                  <a:noFill/>
                </a:ln>
                <a:solidFill>
                  <a:prstClr val="black"/>
                </a:solidFill>
                <a:effectLst/>
                <a:uLnTx/>
                <a:uFillTx/>
                <a:latin typeface="Avenir" panose="02000503020000020003" pitchFamily="2" charset="0"/>
              </a:rPr>
              <a:t>RealTime</a:t>
            </a:r>
            <a:endParaRPr kumimoji="0" lang="it-IT" sz="1800" u="none" strike="noStrike" kern="1200" cap="none" spc="0" normalizeH="0" baseline="0" noProof="0" dirty="0">
              <a:ln>
                <a:noFill/>
              </a:ln>
              <a:solidFill>
                <a:prstClr val="black"/>
              </a:solidFill>
              <a:effectLst/>
              <a:uLnTx/>
              <a:uFillTx/>
              <a:latin typeface="Avenir" panose="02000503020000020003"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u="none" strike="noStrike" kern="1200" cap="none" spc="0" normalizeH="0" baseline="0" noProof="0" dirty="0">
                <a:ln>
                  <a:noFill/>
                </a:ln>
                <a:solidFill>
                  <a:prstClr val="black"/>
                </a:solidFill>
                <a:effectLst/>
                <a:uLnTx/>
                <a:uFillTx/>
                <a:latin typeface="Avenir" panose="02000503020000020003" pitchFamily="2" charset="0"/>
              </a:rPr>
              <a:t>Data</a:t>
            </a:r>
          </a:p>
        </p:txBody>
      </p:sp>
      <p:pic>
        <p:nvPicPr>
          <p:cNvPr id="136" name="Segnaposto contenuto 4">
            <a:extLst>
              <a:ext uri="{FF2B5EF4-FFF2-40B4-BE49-F238E27FC236}">
                <a16:creationId xmlns:a16="http://schemas.microsoft.com/office/drawing/2014/main" id="{C728038F-FE66-9648-8AD8-B1862937A95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37330" y="2839364"/>
            <a:ext cx="1584786" cy="1129587"/>
          </a:xfrm>
          <a:prstGeom prst="rect">
            <a:avLst/>
          </a:prstGeom>
        </p:spPr>
      </p:pic>
      <p:sp>
        <p:nvSpPr>
          <p:cNvPr id="1032" name="Rettangolo arrotondato 1031"/>
          <p:cNvSpPr/>
          <p:nvPr/>
        </p:nvSpPr>
        <p:spPr>
          <a:xfrm>
            <a:off x="9411600" y="4166497"/>
            <a:ext cx="1141200" cy="8452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u="none" strike="noStrike" kern="1200" cap="none" spc="0" normalizeH="0" baseline="0" noProof="0" dirty="0">
                <a:ln>
                  <a:noFill/>
                </a:ln>
                <a:solidFill>
                  <a:prstClr val="white"/>
                </a:solidFill>
                <a:effectLst/>
                <a:uLnTx/>
                <a:uFillTx/>
                <a:latin typeface="Avenir" panose="02000503020000020003" pitchFamily="2" charset="0"/>
              </a:rPr>
              <a:t>MES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u="none" strike="noStrike" kern="1200" cap="none" spc="0" normalizeH="0" baseline="0" noProof="0" dirty="0">
                <a:ln>
                  <a:noFill/>
                </a:ln>
                <a:solidFill>
                  <a:prstClr val="white"/>
                </a:solidFill>
                <a:effectLst/>
                <a:uLnTx/>
                <a:uFillTx/>
                <a:latin typeface="Avenir" panose="02000503020000020003" pitchFamily="2" charset="0"/>
              </a:rPr>
              <a:t>Interface</a:t>
            </a:r>
          </a:p>
        </p:txBody>
      </p:sp>
      <p:cxnSp>
        <p:nvCxnSpPr>
          <p:cNvPr id="140" name="Connettore 4 139"/>
          <p:cNvCxnSpPr>
            <a:stCxn id="28" idx="2"/>
          </p:cNvCxnSpPr>
          <p:nvPr/>
        </p:nvCxnSpPr>
        <p:spPr>
          <a:xfrm rot="5400000" flipH="1" flipV="1">
            <a:off x="7670358" y="1372782"/>
            <a:ext cx="1684671" cy="3254738"/>
          </a:xfrm>
          <a:prstGeom prst="bentConnector4">
            <a:avLst>
              <a:gd name="adj1" fmla="val -43535"/>
              <a:gd name="adj2" fmla="val 58210"/>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57" name="Rettangolo 56"/>
          <p:cNvSpPr/>
          <p:nvPr/>
        </p:nvSpPr>
        <p:spPr>
          <a:xfrm>
            <a:off x="4917671" y="2447460"/>
            <a:ext cx="926433" cy="12124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u="none" strike="noStrike" kern="1200" cap="none" spc="0" normalizeH="0" baseline="0" noProof="0" dirty="0">
                <a:ln>
                  <a:noFill/>
                </a:ln>
                <a:solidFill>
                  <a:prstClr val="white"/>
                </a:solidFill>
                <a:effectLst/>
                <a:uLnTx/>
                <a:uFillTx/>
                <a:latin typeface="Avenir" panose="02000503020000020003" pitchFamily="2" charset="0"/>
              </a:rPr>
              <a:t>Condition </a:t>
            </a:r>
            <a:r>
              <a:rPr kumimoji="0" lang="it-IT" sz="1200" u="none" strike="noStrike" kern="1200" cap="none" spc="0" normalizeH="0" baseline="0" noProof="0" dirty="0" err="1">
                <a:ln>
                  <a:noFill/>
                </a:ln>
                <a:solidFill>
                  <a:prstClr val="white"/>
                </a:solidFill>
                <a:effectLst/>
                <a:uLnTx/>
                <a:uFillTx/>
                <a:latin typeface="Avenir" panose="02000503020000020003" pitchFamily="2" charset="0"/>
              </a:rPr>
              <a:t>Reasoner</a:t>
            </a:r>
            <a:endParaRPr kumimoji="0" lang="it-IT" sz="1200" u="none" strike="noStrike" kern="1200" cap="none" spc="0" normalizeH="0" baseline="0" noProof="0" dirty="0">
              <a:ln>
                <a:noFill/>
              </a:ln>
              <a:solidFill>
                <a:prstClr val="white"/>
              </a:solidFill>
              <a:effectLst/>
              <a:uLnTx/>
              <a:uFillTx/>
              <a:latin typeface="Avenir" panose="02000503020000020003" pitchFamily="2" charset="0"/>
            </a:endParaRPr>
          </a:p>
        </p:txBody>
      </p:sp>
      <p:pic>
        <p:nvPicPr>
          <p:cNvPr id="28" name="Immagine 2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60400" y="2858518"/>
            <a:ext cx="1449850" cy="983968"/>
          </a:xfrm>
          <a:prstGeom prst="rect">
            <a:avLst/>
          </a:prstGeom>
        </p:spPr>
      </p:pic>
      <p:pic>
        <p:nvPicPr>
          <p:cNvPr id="61" name="Immagine 6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168099" y="1581501"/>
            <a:ext cx="1042700" cy="1135798"/>
          </a:xfrm>
          <a:prstGeom prst="rect">
            <a:avLst/>
          </a:prstGeom>
        </p:spPr>
      </p:pic>
      <p:sp>
        <p:nvSpPr>
          <p:cNvPr id="10" name="CasellaDiTesto 9"/>
          <p:cNvSpPr txBox="1"/>
          <p:nvPr/>
        </p:nvSpPr>
        <p:spPr>
          <a:xfrm>
            <a:off x="9986398" y="2060676"/>
            <a:ext cx="1366080"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u="none" strike="noStrike" kern="1200" cap="none" spc="0" normalizeH="0" baseline="0" noProof="0" dirty="0">
                <a:ln>
                  <a:noFill/>
                </a:ln>
                <a:solidFill>
                  <a:srgbClr val="FF0000"/>
                </a:solidFill>
                <a:effectLst/>
                <a:uLnTx/>
                <a:uFillTx/>
                <a:latin typeface="Avenir" panose="02000503020000020003" pitchFamily="2" charset="0"/>
              </a:rPr>
              <a:t>AR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u="none" strike="noStrike" kern="1200" cap="none" spc="0" normalizeH="0" baseline="0" noProof="0" dirty="0">
                <a:ln>
                  <a:noFill/>
                </a:ln>
                <a:solidFill>
                  <a:srgbClr val="FF0000"/>
                </a:solidFill>
                <a:effectLst/>
                <a:uLnTx/>
                <a:uFillTx/>
                <a:latin typeface="Avenir" panose="02000503020000020003" pitchFamily="2" charset="0"/>
              </a:rPr>
              <a:t>Application</a:t>
            </a:r>
          </a:p>
        </p:txBody>
      </p:sp>
      <p:sp>
        <p:nvSpPr>
          <p:cNvPr id="64" name="Rettangolo 63"/>
          <p:cNvSpPr/>
          <p:nvPr/>
        </p:nvSpPr>
        <p:spPr>
          <a:xfrm>
            <a:off x="2269244" y="2404373"/>
            <a:ext cx="1045372" cy="11920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u="none" strike="noStrike" kern="1200" cap="none" spc="0" normalizeH="0" baseline="0" noProof="0" dirty="0" err="1">
                <a:ln>
                  <a:noFill/>
                </a:ln>
                <a:solidFill>
                  <a:prstClr val="white"/>
                </a:solidFill>
                <a:effectLst/>
                <a:uLnTx/>
                <a:uFillTx/>
                <a:latin typeface="Avenir" panose="02000503020000020003" pitchFamily="2" charset="0"/>
              </a:rPr>
              <a:t>RaspPi</a:t>
            </a:r>
            <a:endParaRPr kumimoji="0" lang="it-IT" sz="1600" u="none" strike="noStrike" kern="1200" cap="none" spc="0" normalizeH="0" baseline="0" noProof="0" dirty="0">
              <a:ln>
                <a:noFill/>
              </a:ln>
              <a:solidFill>
                <a:prstClr val="white"/>
              </a:solidFill>
              <a:effectLst/>
              <a:uLnTx/>
              <a:uFillTx/>
              <a:latin typeface="Avenir" panose="02000503020000020003"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u="none" strike="noStrike" kern="1200" cap="none" spc="0" normalizeH="0" baseline="0" noProof="0" dirty="0" err="1">
                <a:ln>
                  <a:noFill/>
                </a:ln>
                <a:solidFill>
                  <a:prstClr val="white"/>
                </a:solidFill>
                <a:effectLst/>
                <a:uLnTx/>
                <a:uFillTx/>
                <a:latin typeface="Avenir" panose="02000503020000020003" pitchFamily="2" charset="0"/>
              </a:rPr>
              <a:t>Collector</a:t>
            </a:r>
            <a:endParaRPr kumimoji="0" lang="it-IT" sz="1600" u="none" strike="noStrike" kern="1200" cap="none" spc="0" normalizeH="0" baseline="0" noProof="0" dirty="0">
              <a:ln>
                <a:noFill/>
              </a:ln>
              <a:solidFill>
                <a:prstClr val="white"/>
              </a:solidFill>
              <a:effectLst/>
              <a:uLnTx/>
              <a:uFillTx/>
              <a:latin typeface="Avenir" panose="02000503020000020003" pitchFamily="2" charset="0"/>
            </a:endParaRPr>
          </a:p>
        </p:txBody>
      </p:sp>
      <p:sp>
        <p:nvSpPr>
          <p:cNvPr id="3" name="Freccia a destra 2"/>
          <p:cNvSpPr/>
          <p:nvPr/>
        </p:nvSpPr>
        <p:spPr>
          <a:xfrm>
            <a:off x="3358719" y="2769889"/>
            <a:ext cx="894191" cy="4829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u="none" strike="noStrike" kern="1200" cap="none" spc="0" normalizeH="0" baseline="0" noProof="0" dirty="0">
                <a:ln>
                  <a:noFill/>
                </a:ln>
                <a:solidFill>
                  <a:prstClr val="white"/>
                </a:solidFill>
                <a:effectLst/>
                <a:uLnTx/>
                <a:uFillTx/>
                <a:latin typeface="Avenir" panose="02000503020000020003" pitchFamily="2" charset="0"/>
              </a:rPr>
              <a:t>JSON</a:t>
            </a:r>
          </a:p>
        </p:txBody>
      </p:sp>
      <p:sp>
        <p:nvSpPr>
          <p:cNvPr id="66" name="Rettangolo arrotondato 65"/>
          <p:cNvSpPr/>
          <p:nvPr/>
        </p:nvSpPr>
        <p:spPr>
          <a:xfrm>
            <a:off x="4285405" y="1936793"/>
            <a:ext cx="582952" cy="3120057"/>
          </a:xfrm>
          <a:prstGeom prst="roundRect">
            <a:avLst>
              <a:gd name="adj" fmla="val 7711"/>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u="none" strike="noStrike" kern="1200" cap="none" spc="0" normalizeH="0" baseline="0" noProof="0" dirty="0">
                <a:ln>
                  <a:noFill/>
                </a:ln>
                <a:solidFill>
                  <a:prstClr val="white"/>
                </a:solidFill>
                <a:effectLst/>
                <a:uLnTx/>
                <a:uFillTx/>
                <a:latin typeface="Avenir" panose="02000503020000020003" pitchFamily="2" charset="0"/>
              </a:rPr>
              <a:t>MQTT Data Bus</a:t>
            </a:r>
            <a:endParaRPr kumimoji="0" lang="it-IT" sz="1800" u="none" strike="noStrike" kern="1200" cap="none" spc="0" normalizeH="0" baseline="0" noProof="0" dirty="0">
              <a:ln>
                <a:noFill/>
              </a:ln>
              <a:solidFill>
                <a:srgbClr val="FFFF00"/>
              </a:solidFill>
              <a:effectLst/>
              <a:uLnTx/>
              <a:uFillTx/>
              <a:latin typeface="Avenir" panose="02000503020000020003" pitchFamily="2" charset="0"/>
            </a:endParaRPr>
          </a:p>
        </p:txBody>
      </p:sp>
      <p:cxnSp>
        <p:nvCxnSpPr>
          <p:cNvPr id="70" name="Connettore 4 69"/>
          <p:cNvCxnSpPr>
            <a:stCxn id="28" idx="2"/>
            <a:endCxn id="136" idx="1"/>
          </p:cNvCxnSpPr>
          <p:nvPr/>
        </p:nvCxnSpPr>
        <p:spPr>
          <a:xfrm rot="5400000" flipH="1" flipV="1">
            <a:off x="8192163" y="2097319"/>
            <a:ext cx="438328" cy="3052005"/>
          </a:xfrm>
          <a:prstGeom prst="bentConnector4">
            <a:avLst>
              <a:gd name="adj1" fmla="val -171670"/>
              <a:gd name="adj2" fmla="val 61876"/>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75" name="Immagine 7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633257" y="4115996"/>
            <a:ext cx="1410188" cy="1028120"/>
          </a:xfrm>
          <a:prstGeom prst="rect">
            <a:avLst/>
          </a:prstGeom>
        </p:spPr>
      </p:pic>
      <p:cxnSp>
        <p:nvCxnSpPr>
          <p:cNvPr id="77" name="Connettore 4 76"/>
          <p:cNvCxnSpPr>
            <a:stCxn id="28" idx="2"/>
            <a:endCxn id="1032" idx="1"/>
          </p:cNvCxnSpPr>
          <p:nvPr/>
        </p:nvCxnSpPr>
        <p:spPr>
          <a:xfrm rot="16200000" flipH="1">
            <a:off x="7775141" y="2952669"/>
            <a:ext cx="746643" cy="2526275"/>
          </a:xfrm>
          <a:prstGeom prst="bentConnector2">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2" name="CasellaDiTesto 81"/>
          <p:cNvSpPr txBox="1"/>
          <p:nvPr/>
        </p:nvSpPr>
        <p:spPr>
          <a:xfrm>
            <a:off x="10248545" y="3640230"/>
            <a:ext cx="87716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u="none" strike="noStrike" kern="1200" cap="none" spc="0" normalizeH="0" baseline="0" noProof="0" dirty="0" err="1">
                <a:ln>
                  <a:noFill/>
                </a:ln>
                <a:solidFill>
                  <a:srgbClr val="FF0000"/>
                </a:solidFill>
                <a:effectLst/>
                <a:uLnTx/>
                <a:uFillTx/>
                <a:latin typeface="Avenir" panose="02000503020000020003" pitchFamily="2" charset="0"/>
              </a:rPr>
              <a:t>Andon</a:t>
            </a:r>
            <a:endParaRPr kumimoji="0" lang="it-IT" sz="1800" u="none" strike="noStrike" kern="1200" cap="none" spc="0" normalizeH="0" baseline="0" noProof="0" dirty="0">
              <a:ln>
                <a:noFill/>
              </a:ln>
              <a:solidFill>
                <a:srgbClr val="FF0000"/>
              </a:solidFill>
              <a:effectLst/>
              <a:uLnTx/>
              <a:uFillTx/>
              <a:latin typeface="Avenir" panose="02000503020000020003" pitchFamily="2" charset="0"/>
            </a:endParaRPr>
          </a:p>
        </p:txBody>
      </p:sp>
      <p:sp>
        <p:nvSpPr>
          <p:cNvPr id="83" name="CasellaDiTesto 82"/>
          <p:cNvSpPr txBox="1"/>
          <p:nvPr/>
        </p:nvSpPr>
        <p:spPr>
          <a:xfrm>
            <a:off x="11078034" y="4682427"/>
            <a:ext cx="654346"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u="none" strike="noStrike" kern="1200" cap="none" spc="0" normalizeH="0" baseline="0" noProof="0" dirty="0">
                <a:ln>
                  <a:noFill/>
                </a:ln>
                <a:solidFill>
                  <a:srgbClr val="FF0000"/>
                </a:solidFill>
                <a:effectLst/>
                <a:uLnTx/>
                <a:uFillTx/>
                <a:latin typeface="Avenir" panose="02000503020000020003" pitchFamily="2" charset="0"/>
              </a:rPr>
              <a:t>MES</a:t>
            </a:r>
          </a:p>
        </p:txBody>
      </p:sp>
      <p:cxnSp>
        <p:nvCxnSpPr>
          <p:cNvPr id="85" name="Connettore 4 84"/>
          <p:cNvCxnSpPr>
            <a:stCxn id="61" idx="0"/>
            <a:endCxn id="104" idx="0"/>
          </p:cNvCxnSpPr>
          <p:nvPr/>
        </p:nvCxnSpPr>
        <p:spPr>
          <a:xfrm rot="16200000" flipH="1" flipV="1">
            <a:off x="5526171" y="-2613721"/>
            <a:ext cx="968057" cy="9358499"/>
          </a:xfrm>
          <a:prstGeom prst="bentConnector3">
            <a:avLst>
              <a:gd name="adj1" fmla="val -23614"/>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6" name="Rettangolo arrotondato 95"/>
          <p:cNvSpPr/>
          <p:nvPr/>
        </p:nvSpPr>
        <p:spPr>
          <a:xfrm>
            <a:off x="7699169" y="1936792"/>
            <a:ext cx="582952" cy="3120057"/>
          </a:xfrm>
          <a:prstGeom prst="roundRect">
            <a:avLst>
              <a:gd name="adj" fmla="val 7711"/>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u="none" strike="noStrike" kern="1200" cap="none" spc="0" normalizeH="0" baseline="0" noProof="0" dirty="0">
                <a:ln>
                  <a:noFill/>
                </a:ln>
                <a:solidFill>
                  <a:prstClr val="white"/>
                </a:solidFill>
                <a:effectLst/>
                <a:uLnTx/>
                <a:uFillTx/>
                <a:latin typeface="Avenir" panose="02000503020000020003" pitchFamily="2" charset="0"/>
              </a:rPr>
              <a:t>MQTT Data Bus</a:t>
            </a:r>
            <a:endParaRPr kumimoji="0" lang="it-IT" sz="1800" u="none" strike="noStrike" kern="1200" cap="none" spc="0" normalizeH="0" baseline="0" noProof="0" dirty="0">
              <a:ln>
                <a:noFill/>
              </a:ln>
              <a:solidFill>
                <a:srgbClr val="FFFF00"/>
              </a:solidFill>
              <a:effectLst/>
              <a:uLnTx/>
              <a:uFillTx/>
              <a:latin typeface="Avenir" panose="02000503020000020003" pitchFamily="2" charset="0"/>
            </a:endParaRPr>
          </a:p>
        </p:txBody>
      </p:sp>
      <p:sp>
        <p:nvSpPr>
          <p:cNvPr id="100" name="CasellaDiTesto 99"/>
          <p:cNvSpPr txBox="1"/>
          <p:nvPr/>
        </p:nvSpPr>
        <p:spPr>
          <a:xfrm>
            <a:off x="5857131" y="1899153"/>
            <a:ext cx="120577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u="none" strike="noStrike" kern="1200" cap="none" spc="0" normalizeH="0" baseline="0" noProof="0" dirty="0">
                <a:ln>
                  <a:noFill/>
                </a:ln>
                <a:solidFill>
                  <a:prstClr val="black"/>
                </a:solidFill>
                <a:effectLst/>
                <a:uLnTx/>
                <a:uFillTx/>
                <a:latin typeface="Avenir" panose="02000503020000020003" pitchFamily="2" charset="0"/>
              </a:rPr>
              <a:t>Condition</a:t>
            </a:r>
          </a:p>
        </p:txBody>
      </p:sp>
      <p:cxnSp>
        <p:nvCxnSpPr>
          <p:cNvPr id="114" name="Connettore 4 113"/>
          <p:cNvCxnSpPr>
            <a:stCxn id="57" idx="3"/>
            <a:endCxn id="28" idx="0"/>
          </p:cNvCxnSpPr>
          <p:nvPr/>
        </p:nvCxnSpPr>
        <p:spPr>
          <a:xfrm flipV="1">
            <a:off x="5844104" y="2858518"/>
            <a:ext cx="1041221" cy="195161"/>
          </a:xfrm>
          <a:prstGeom prst="bentConnector4">
            <a:avLst>
              <a:gd name="adj1" fmla="val 15189"/>
              <a:gd name="adj2" fmla="val 427759"/>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0" name="CasellaDiTesto 119"/>
          <p:cNvSpPr txBox="1"/>
          <p:nvPr/>
        </p:nvSpPr>
        <p:spPr>
          <a:xfrm>
            <a:off x="6054655" y="4061316"/>
            <a:ext cx="107753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u="none" strike="noStrike" kern="1200" cap="none" spc="0" normalizeH="0" baseline="0" noProof="0" dirty="0" err="1">
                <a:ln>
                  <a:noFill/>
                </a:ln>
                <a:solidFill>
                  <a:prstClr val="black"/>
                </a:solidFill>
                <a:effectLst/>
                <a:uLnTx/>
                <a:uFillTx/>
                <a:latin typeface="Avenir" panose="02000503020000020003" pitchFamily="2" charset="0"/>
              </a:rPr>
              <a:t>Reaction</a:t>
            </a:r>
            <a:endParaRPr kumimoji="0" lang="it-IT" sz="1800" u="none" strike="noStrike" kern="1200" cap="none" spc="0" normalizeH="0" baseline="0" noProof="0" dirty="0">
              <a:ln>
                <a:noFill/>
              </a:ln>
              <a:solidFill>
                <a:prstClr val="black"/>
              </a:solidFill>
              <a:effectLst/>
              <a:uLnTx/>
              <a:uFillTx/>
              <a:latin typeface="Avenir" panose="02000503020000020003" pitchFamily="2" charset="0"/>
            </a:endParaRPr>
          </a:p>
        </p:txBody>
      </p:sp>
      <p:sp>
        <p:nvSpPr>
          <p:cNvPr id="108" name="CasellaDiTesto 107"/>
          <p:cNvSpPr txBox="1"/>
          <p:nvPr/>
        </p:nvSpPr>
        <p:spPr>
          <a:xfrm>
            <a:off x="1330949" y="5677967"/>
            <a:ext cx="12961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u="none" strike="noStrike" kern="1200" cap="none" spc="0" normalizeH="0" baseline="0" noProof="0">
                <a:ln>
                  <a:noFill/>
                </a:ln>
                <a:solidFill>
                  <a:srgbClr val="FF0000"/>
                </a:solidFill>
                <a:effectLst/>
                <a:uLnTx/>
                <a:uFillTx/>
                <a:latin typeface="Avenir" panose="02000503020000020003" pitchFamily="2" charset="0"/>
              </a:rPr>
              <a:t>Perception</a:t>
            </a:r>
            <a:endParaRPr kumimoji="0" lang="it-IT" sz="1800" u="none" strike="noStrike" kern="1200" cap="none" spc="0" normalizeH="0" baseline="0" noProof="0" dirty="0">
              <a:ln>
                <a:noFill/>
              </a:ln>
              <a:solidFill>
                <a:srgbClr val="FF0000"/>
              </a:solidFill>
              <a:effectLst/>
              <a:uLnTx/>
              <a:uFillTx/>
              <a:latin typeface="Avenir" panose="02000503020000020003" pitchFamily="2" charset="0"/>
            </a:endParaRPr>
          </a:p>
        </p:txBody>
      </p:sp>
      <p:sp>
        <p:nvSpPr>
          <p:cNvPr id="124" name="CasellaDiTesto 123"/>
          <p:cNvSpPr txBox="1"/>
          <p:nvPr/>
        </p:nvSpPr>
        <p:spPr>
          <a:xfrm>
            <a:off x="5330013" y="5688939"/>
            <a:ext cx="120577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u="none" strike="noStrike" kern="1200" cap="none" spc="0" normalizeH="0" baseline="0" noProof="0" dirty="0" err="1">
                <a:ln>
                  <a:noFill/>
                </a:ln>
                <a:solidFill>
                  <a:srgbClr val="FF0000"/>
                </a:solidFill>
                <a:effectLst/>
                <a:uLnTx/>
                <a:uFillTx/>
                <a:latin typeface="Avenir" panose="02000503020000020003" pitchFamily="2" charset="0"/>
              </a:rPr>
              <a:t>Cognition</a:t>
            </a:r>
            <a:endParaRPr kumimoji="0" lang="it-IT" sz="1800" u="none" strike="noStrike" kern="1200" cap="none" spc="0" normalizeH="0" baseline="0" noProof="0" dirty="0">
              <a:ln>
                <a:noFill/>
              </a:ln>
              <a:solidFill>
                <a:srgbClr val="FF0000"/>
              </a:solidFill>
              <a:effectLst/>
              <a:uLnTx/>
              <a:uFillTx/>
              <a:latin typeface="Avenir" panose="02000503020000020003" pitchFamily="2" charset="0"/>
            </a:endParaRPr>
          </a:p>
        </p:txBody>
      </p:sp>
      <p:sp>
        <p:nvSpPr>
          <p:cNvPr id="125" name="CasellaDiTesto 124"/>
          <p:cNvSpPr txBox="1"/>
          <p:nvPr/>
        </p:nvSpPr>
        <p:spPr>
          <a:xfrm>
            <a:off x="9661930" y="5660945"/>
            <a:ext cx="107753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u="none" strike="noStrike" kern="1200" cap="none" spc="0" normalizeH="0" baseline="0" noProof="0" dirty="0" err="1">
                <a:ln>
                  <a:noFill/>
                </a:ln>
                <a:solidFill>
                  <a:srgbClr val="FF0000"/>
                </a:solidFill>
                <a:effectLst/>
                <a:uLnTx/>
                <a:uFillTx/>
                <a:latin typeface="Avenir" panose="02000503020000020003" pitchFamily="2" charset="0"/>
              </a:rPr>
              <a:t>Reaction</a:t>
            </a:r>
            <a:endParaRPr kumimoji="0" lang="it-IT" sz="1800" u="none" strike="noStrike" kern="1200" cap="none" spc="0" normalizeH="0" baseline="0" noProof="0" dirty="0">
              <a:ln>
                <a:noFill/>
              </a:ln>
              <a:solidFill>
                <a:srgbClr val="FF0000"/>
              </a:solidFill>
              <a:effectLst/>
              <a:uLnTx/>
              <a:uFillTx/>
              <a:latin typeface="Avenir" panose="02000503020000020003" pitchFamily="2" charset="0"/>
            </a:endParaRPr>
          </a:p>
        </p:txBody>
      </p:sp>
      <p:pic>
        <p:nvPicPr>
          <p:cNvPr id="6" name="Immagine 5"/>
          <p:cNvPicPr>
            <a:picLocks noChangeAspect="1"/>
          </p:cNvPicPr>
          <p:nvPr/>
        </p:nvPicPr>
        <p:blipFill>
          <a:blip r:embed="rId8"/>
          <a:stretch>
            <a:fillRect/>
          </a:stretch>
        </p:blipFill>
        <p:spPr>
          <a:xfrm>
            <a:off x="2406131" y="4543499"/>
            <a:ext cx="7857039" cy="2038635"/>
          </a:xfrm>
          <a:prstGeom prst="rect">
            <a:avLst/>
          </a:prstGeom>
        </p:spPr>
      </p:pic>
      <p:sp>
        <p:nvSpPr>
          <p:cNvPr id="4" name="Freccia a destra 3"/>
          <p:cNvSpPr/>
          <p:nvPr/>
        </p:nvSpPr>
        <p:spPr>
          <a:xfrm>
            <a:off x="4758032" y="2949634"/>
            <a:ext cx="142820" cy="3128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Avenir" panose="02000503020000020003" pitchFamily="2" charset="0"/>
            </a:endParaRPr>
          </a:p>
        </p:txBody>
      </p:sp>
      <p:sp>
        <p:nvSpPr>
          <p:cNvPr id="38" name="Freccia a destra 37"/>
          <p:cNvSpPr/>
          <p:nvPr/>
        </p:nvSpPr>
        <p:spPr>
          <a:xfrm>
            <a:off x="4784236" y="4635638"/>
            <a:ext cx="142820" cy="3128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Avenir" panose="02000503020000020003" pitchFamily="2" charset="0"/>
            </a:endParaRPr>
          </a:p>
        </p:txBody>
      </p:sp>
    </p:spTree>
    <p:extLst>
      <p:ext uri="{BB962C8B-B14F-4D97-AF65-F5344CB8AC3E}">
        <p14:creationId xmlns:p14="http://schemas.microsoft.com/office/powerpoint/2010/main" val="3138672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9202F-2B05-E248-BAE2-5D7E6B3DC679}"/>
              </a:ext>
            </a:extLst>
          </p:cNvPr>
          <p:cNvSpPr>
            <a:spLocks noGrp="1"/>
          </p:cNvSpPr>
          <p:nvPr>
            <p:ph type="title"/>
          </p:nvPr>
        </p:nvSpPr>
        <p:spPr/>
        <p:txBody>
          <a:bodyPr/>
          <a:lstStyle/>
          <a:p>
            <a:r>
              <a:rPr lang="it-IT" dirty="0" err="1"/>
              <a:t>Results</a:t>
            </a:r>
            <a:endParaRPr lang="en-BE" dirty="0"/>
          </a:p>
        </p:txBody>
      </p:sp>
    </p:spTree>
    <p:extLst>
      <p:ext uri="{BB962C8B-B14F-4D97-AF65-F5344CB8AC3E}">
        <p14:creationId xmlns:p14="http://schemas.microsoft.com/office/powerpoint/2010/main" val="39731046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27825" y="810768"/>
            <a:ext cx="11105807" cy="5416868"/>
          </a:xfrm>
          <a:prstGeom prst="rect">
            <a:avLst/>
          </a:prstGeom>
          <a:noFill/>
        </p:spPr>
        <p:txBody>
          <a:bodyPr wrap="square" rtlCol="0">
            <a:spAutoFit/>
          </a:bodyPr>
          <a:lstStyle/>
          <a:p>
            <a:pPr marL="342900" indent="-342900" algn="just">
              <a:spcAft>
                <a:spcPts val="1200"/>
              </a:spcAft>
              <a:buAutoNum type="arabicPeriod"/>
            </a:pPr>
            <a:r>
              <a:rPr lang="en-US" b="1" dirty="0">
                <a:solidFill>
                  <a:srgbClr val="416477"/>
                </a:solidFill>
                <a:latin typeface="Avenir" panose="02000503020000020003" pitchFamily="2" charset="0"/>
              </a:rPr>
              <a:t>Enable existing production systems to produce at least 50%</a:t>
            </a:r>
            <a:r>
              <a:rPr lang="en-US" dirty="0">
                <a:solidFill>
                  <a:srgbClr val="416477"/>
                </a:solidFill>
                <a:latin typeface="Avenir" panose="02000503020000020003" pitchFamily="2" charset="0"/>
              </a:rPr>
              <a:t> smaller batches and at least 50% more product variations on average cost-effectively, whereby production will be demand-driven and waste will be significantly reduced. System does not preclude the possibility of carrying out unit batch production with complete tracking at the level of a single piece produced of all the parameters detected during the production phase. </a:t>
            </a:r>
          </a:p>
          <a:p>
            <a:pPr marL="342900" indent="-342900" algn="just">
              <a:spcAft>
                <a:spcPts val="1200"/>
              </a:spcAft>
              <a:buAutoNum type="arabicPeriod"/>
            </a:pPr>
            <a:r>
              <a:rPr lang="en-US" b="1" dirty="0">
                <a:solidFill>
                  <a:srgbClr val="416477"/>
                </a:solidFill>
                <a:latin typeface="Avenir" panose="02000503020000020003" pitchFamily="2" charset="0"/>
              </a:rPr>
              <a:t>Reduction of at least 30% of installation and set-up time</a:t>
            </a:r>
            <a:r>
              <a:rPr lang="en-US" dirty="0">
                <a:solidFill>
                  <a:srgbClr val="416477"/>
                </a:solidFill>
                <a:latin typeface="Avenir" panose="02000503020000020003" pitchFamily="2" charset="0"/>
              </a:rPr>
              <a:t> and costs for existing production systems leading to a significant increase in production capacity. </a:t>
            </a:r>
            <a:br>
              <a:rPr lang="en-US" dirty="0">
                <a:solidFill>
                  <a:srgbClr val="416477"/>
                </a:solidFill>
                <a:latin typeface="Avenir" panose="02000503020000020003" pitchFamily="2" charset="0"/>
              </a:rPr>
            </a:br>
            <a:r>
              <a:rPr lang="en-US" dirty="0">
                <a:solidFill>
                  <a:srgbClr val="416477"/>
                </a:solidFill>
                <a:latin typeface="Avenir" panose="02000503020000020003" pitchFamily="2" charset="0"/>
              </a:rPr>
              <a:t>The implementation of the solution is estimated to take approximately 1 hour for the installation, configuration and testing of each single detection point, including the connection on the 5G infrastructure </a:t>
            </a:r>
          </a:p>
          <a:p>
            <a:pPr marL="342900" indent="-342900" algn="just">
              <a:spcAft>
                <a:spcPts val="1200"/>
              </a:spcAft>
              <a:buAutoNum type="arabicPeriod"/>
            </a:pPr>
            <a:r>
              <a:rPr lang="en-US" b="1" dirty="0">
                <a:solidFill>
                  <a:srgbClr val="416477"/>
                </a:solidFill>
                <a:latin typeface="Avenir" panose="02000503020000020003" pitchFamily="2" charset="0"/>
              </a:rPr>
              <a:t>Reduction of average energy consumption by 5% </a:t>
            </a:r>
            <a:r>
              <a:rPr lang="en-US" dirty="0">
                <a:solidFill>
                  <a:srgbClr val="416477"/>
                </a:solidFill>
                <a:latin typeface="Avenir" panose="02000503020000020003" pitchFamily="2" charset="0"/>
              </a:rPr>
              <a:t>through optimized use of production capacity. </a:t>
            </a:r>
            <a:br>
              <a:rPr lang="en-US" dirty="0">
                <a:solidFill>
                  <a:srgbClr val="416477"/>
                </a:solidFill>
                <a:latin typeface="Avenir" panose="02000503020000020003" pitchFamily="2" charset="0"/>
              </a:rPr>
            </a:br>
            <a:r>
              <a:rPr lang="en-US" dirty="0">
                <a:solidFill>
                  <a:srgbClr val="416477"/>
                </a:solidFill>
                <a:latin typeface="Avenir" panose="02000503020000020003" pitchFamily="2" charset="0"/>
              </a:rPr>
              <a:t>The estimated energy savings taking into account the increase in availability components according to the OEE (Overall Equipment Effectiveness) methodology is 15% </a:t>
            </a:r>
          </a:p>
          <a:p>
            <a:pPr marL="342900" indent="-342900">
              <a:spcAft>
                <a:spcPts val="1200"/>
              </a:spcAft>
              <a:buAutoNum type="arabicPeriod"/>
            </a:pPr>
            <a:r>
              <a:rPr lang="en-US" b="1" dirty="0">
                <a:solidFill>
                  <a:srgbClr val="416477"/>
                </a:solidFill>
                <a:latin typeface="Avenir" panose="02000503020000020003" pitchFamily="2" charset="0"/>
              </a:rPr>
              <a:t>Reduction of blocking failures by 50%</a:t>
            </a:r>
            <a:endParaRPr lang="en-US" dirty="0">
              <a:solidFill>
                <a:srgbClr val="416477"/>
              </a:solidFill>
              <a:latin typeface="Avenir" panose="02000503020000020003" pitchFamily="2" charset="0"/>
            </a:endParaRPr>
          </a:p>
          <a:p>
            <a:pPr marL="357188" algn="just">
              <a:spcAft>
                <a:spcPts val="1200"/>
              </a:spcAft>
            </a:pPr>
            <a:r>
              <a:rPr lang="en-US" dirty="0">
                <a:solidFill>
                  <a:srgbClr val="416477"/>
                </a:solidFill>
                <a:latin typeface="Avenir" panose="02000503020000020003" pitchFamily="2" charset="0"/>
              </a:rPr>
              <a:t>Without prejudice to the considerations on the significance of the test environment implemented at the Industry 4.0 Lab, the recognition of the conditions leading to blocking failures was 80% effective, while the punctual recognition of failure situations was greater than 95 % with 12% false positives.</a:t>
            </a:r>
            <a:endParaRPr lang="it-IT" dirty="0">
              <a:solidFill>
                <a:srgbClr val="416477"/>
              </a:solidFill>
              <a:latin typeface="Avenir" panose="02000503020000020003" pitchFamily="2" charset="0"/>
            </a:endParaRPr>
          </a:p>
        </p:txBody>
      </p:sp>
      <p:sp>
        <p:nvSpPr>
          <p:cNvPr id="4" name="Titolo 3"/>
          <p:cNvSpPr>
            <a:spLocks noGrp="1"/>
          </p:cNvSpPr>
          <p:nvPr>
            <p:ph type="title"/>
          </p:nvPr>
        </p:nvSpPr>
        <p:spPr>
          <a:xfrm>
            <a:off x="131064" y="102997"/>
            <a:ext cx="11402568" cy="890651"/>
          </a:xfrm>
        </p:spPr>
        <p:txBody>
          <a:bodyPr/>
          <a:lstStyle/>
          <a:p>
            <a:r>
              <a:rPr lang="en-GB"/>
              <a:t>Results</a:t>
            </a:r>
          </a:p>
        </p:txBody>
      </p:sp>
    </p:spTree>
    <p:extLst>
      <p:ext uri="{BB962C8B-B14F-4D97-AF65-F5344CB8AC3E}">
        <p14:creationId xmlns:p14="http://schemas.microsoft.com/office/powerpoint/2010/main" val="33239132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9080" y="121285"/>
            <a:ext cx="11298936" cy="1021615"/>
          </a:xfrm>
        </p:spPr>
        <p:txBody>
          <a:bodyPr/>
          <a:lstStyle/>
          <a:p>
            <a:r>
              <a:rPr lang="en-GB"/>
              <a:t>Requirements</a:t>
            </a:r>
          </a:p>
        </p:txBody>
      </p:sp>
      <p:sp>
        <p:nvSpPr>
          <p:cNvPr id="5" name="Rettangolo 4"/>
          <p:cNvSpPr/>
          <p:nvPr/>
        </p:nvSpPr>
        <p:spPr>
          <a:xfrm>
            <a:off x="334473" y="1043731"/>
            <a:ext cx="10643795" cy="5155257"/>
          </a:xfrm>
          <a:prstGeom prst="rect">
            <a:avLst/>
          </a:prstGeom>
        </p:spPr>
        <p:txBody>
          <a:bodyPr wrap="square">
            <a:spAutoFit/>
          </a:bodyPr>
          <a:lstStyle/>
          <a:p>
            <a:r>
              <a:rPr lang="it-IT" sz="1600" b="1" dirty="0">
                <a:solidFill>
                  <a:srgbClr val="000000"/>
                </a:solidFill>
                <a:latin typeface="Calibri" panose="020F0502020204030204" pitchFamily="34" charset="0"/>
              </a:rPr>
              <a:t> </a:t>
            </a:r>
            <a:endParaRPr lang="it-IT" sz="1600" dirty="0">
              <a:solidFill>
                <a:srgbClr val="000000"/>
              </a:solidFill>
              <a:latin typeface="Calibri" panose="020F0502020204030204" pitchFamily="34" charset="0"/>
            </a:endParaRPr>
          </a:p>
          <a:p>
            <a:pPr marL="457200" indent="-457200" algn="just">
              <a:spcAft>
                <a:spcPts val="600"/>
              </a:spcAft>
              <a:buFont typeface="+mj-lt"/>
              <a:buAutoNum type="arabicPeriod"/>
            </a:pPr>
            <a:r>
              <a:rPr lang="en-GB" sz="2400" b="1" dirty="0">
                <a:solidFill>
                  <a:srgbClr val="416477"/>
                </a:solidFill>
                <a:latin typeface="Avenir" panose="02000503020000020003" pitchFamily="2" charset="0"/>
              </a:rPr>
              <a:t>Functional requirements </a:t>
            </a:r>
          </a:p>
          <a:p>
            <a:pPr marL="914400" lvl="1" indent="-457200" algn="just">
              <a:spcAft>
                <a:spcPts val="600"/>
              </a:spcAft>
              <a:buFont typeface="+mj-lt"/>
              <a:buAutoNum type="arabicPeriod"/>
            </a:pPr>
            <a:r>
              <a:rPr lang="en-GB" sz="2400" dirty="0">
                <a:solidFill>
                  <a:srgbClr val="416477"/>
                </a:solidFill>
                <a:latin typeface="Avenir" panose="02000503020000020003" pitchFamily="2" charset="0"/>
              </a:rPr>
              <a:t>MEC (Edge Computing) infrastructure required to provide operational environment for Computer Intensive application as model creation/update, features extraction, forecast calculation. </a:t>
            </a:r>
          </a:p>
          <a:p>
            <a:pPr marL="914400" lvl="1" indent="-457200" algn="just">
              <a:spcAft>
                <a:spcPts val="600"/>
              </a:spcAft>
              <a:buFont typeface="+mj-lt"/>
              <a:buAutoNum type="arabicPeriod"/>
            </a:pPr>
            <a:r>
              <a:rPr lang="en-GB" sz="2400" dirty="0">
                <a:solidFill>
                  <a:srgbClr val="416477"/>
                </a:solidFill>
                <a:latin typeface="Avenir" panose="02000503020000020003" pitchFamily="2" charset="0"/>
              </a:rPr>
              <a:t>As most of the activities are indoor in possibly harsh conditions, it is required a careful analysis of propagation and signal interference </a:t>
            </a:r>
          </a:p>
          <a:p>
            <a:pPr marL="457200" indent="-457200" algn="just">
              <a:spcAft>
                <a:spcPts val="600"/>
              </a:spcAft>
              <a:buFont typeface="+mj-lt"/>
              <a:buAutoNum type="arabicPeriod"/>
            </a:pPr>
            <a:r>
              <a:rPr lang="en-GB" sz="2400" b="1" dirty="0">
                <a:solidFill>
                  <a:srgbClr val="416477"/>
                </a:solidFill>
                <a:latin typeface="Avenir" panose="02000503020000020003" pitchFamily="2" charset="0"/>
              </a:rPr>
              <a:t>Non-functional requirements</a:t>
            </a:r>
          </a:p>
          <a:p>
            <a:pPr marL="914400" lvl="1" indent="-457200" algn="just">
              <a:spcAft>
                <a:spcPts val="600"/>
              </a:spcAft>
              <a:buFont typeface="+mj-lt"/>
              <a:buAutoNum type="arabicPeriod"/>
            </a:pPr>
            <a:r>
              <a:rPr lang="en-GB" sz="2400" dirty="0">
                <a:solidFill>
                  <a:srgbClr val="416477"/>
                </a:solidFill>
                <a:latin typeface="Avenir" panose="02000503020000020003" pitchFamily="2" charset="0"/>
              </a:rPr>
              <a:t>Reliability of communications considering environment conditions (electromagnetic interferences or signal reflection or Faraday effect) </a:t>
            </a:r>
          </a:p>
          <a:p>
            <a:pPr marL="914400" lvl="1" indent="-457200" algn="just">
              <a:spcAft>
                <a:spcPts val="600"/>
              </a:spcAft>
              <a:buFont typeface="+mj-lt"/>
              <a:buAutoNum type="arabicPeriod"/>
            </a:pPr>
            <a:r>
              <a:rPr lang="en-GB" sz="2400" dirty="0">
                <a:solidFill>
                  <a:srgbClr val="416477"/>
                </a:solidFill>
                <a:latin typeface="Avenir" panose="02000503020000020003" pitchFamily="2" charset="0"/>
              </a:rPr>
              <a:t>Security and privacy is required to safeguard private and sensitive production data. Non repudiation mechanisms need to be implemented. Private networks or sliced are key enablers</a:t>
            </a:r>
          </a:p>
        </p:txBody>
      </p:sp>
    </p:spTree>
    <p:extLst>
      <p:ext uri="{BB962C8B-B14F-4D97-AF65-F5344CB8AC3E}">
        <p14:creationId xmlns:p14="http://schemas.microsoft.com/office/powerpoint/2010/main" val="1107011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60049-3F25-411D-B7D5-3C7295795E39}"/>
              </a:ext>
            </a:extLst>
          </p:cNvPr>
          <p:cNvSpPr>
            <a:spLocks noGrp="1"/>
          </p:cNvSpPr>
          <p:nvPr>
            <p:ph type="title"/>
          </p:nvPr>
        </p:nvSpPr>
        <p:spPr>
          <a:xfrm>
            <a:off x="265814" y="224893"/>
            <a:ext cx="11926186" cy="771696"/>
          </a:xfrm>
        </p:spPr>
        <p:txBody>
          <a:bodyPr>
            <a:normAutofit/>
          </a:bodyPr>
          <a:lstStyle/>
          <a:p>
            <a:r>
              <a:rPr lang="en-GB" dirty="0"/>
              <a:t>Agenda</a:t>
            </a:r>
          </a:p>
        </p:txBody>
      </p:sp>
      <p:sp>
        <p:nvSpPr>
          <p:cNvPr id="3" name="Content Placeholder 2">
            <a:extLst>
              <a:ext uri="{FF2B5EF4-FFF2-40B4-BE49-F238E27FC236}">
                <a16:creationId xmlns:a16="http://schemas.microsoft.com/office/drawing/2014/main" id="{078DCAF4-002F-4E25-9D6F-5255857250B2}"/>
              </a:ext>
            </a:extLst>
          </p:cNvPr>
          <p:cNvSpPr>
            <a:spLocks noGrp="1"/>
          </p:cNvSpPr>
          <p:nvPr>
            <p:ph idx="1"/>
          </p:nvPr>
        </p:nvSpPr>
        <p:spPr>
          <a:xfrm>
            <a:off x="633283" y="1152913"/>
            <a:ext cx="10925433" cy="4918278"/>
          </a:xfrm>
        </p:spPr>
        <p:txBody>
          <a:bodyPr>
            <a:noAutofit/>
          </a:bodyPr>
          <a:lstStyle/>
          <a:p>
            <a:pPr marL="1428750" indent="-1428750">
              <a:lnSpc>
                <a:spcPct val="100000"/>
              </a:lnSpc>
              <a:spcBef>
                <a:spcPts val="0"/>
              </a:spcBef>
              <a:spcAft>
                <a:spcPts val="2400"/>
              </a:spcAft>
              <a:buNone/>
            </a:pPr>
            <a:r>
              <a:rPr lang="en-US" sz="2000" b="1" dirty="0"/>
              <a:t>17.05h	Presentation of the report Edge Computing Standard Framework Concepts Release 1.0</a:t>
            </a:r>
            <a:endParaRPr lang="en-BE" sz="2000" dirty="0"/>
          </a:p>
          <a:p>
            <a:pPr marL="457200" lvl="1" indent="0">
              <a:lnSpc>
                <a:spcPct val="100000"/>
              </a:lnSpc>
              <a:spcBef>
                <a:spcPts val="0"/>
              </a:spcBef>
              <a:spcAft>
                <a:spcPts val="1200"/>
              </a:spcAft>
              <a:buNone/>
            </a:pPr>
            <a:r>
              <a:rPr lang="en-US" sz="2000" b="1" dirty="0"/>
              <a:t>Introduction and overview of the report:</a:t>
            </a:r>
            <a:endParaRPr lang="en-BE" sz="2000" dirty="0"/>
          </a:p>
          <a:p>
            <a:pPr marL="457200" lvl="1" indent="0">
              <a:lnSpc>
                <a:spcPct val="100000"/>
              </a:lnSpc>
              <a:spcBef>
                <a:spcPts val="0"/>
              </a:spcBef>
              <a:spcAft>
                <a:spcPts val="1200"/>
              </a:spcAft>
              <a:buNone/>
            </a:pPr>
            <a:r>
              <a:rPr lang="en-US" sz="2000" dirty="0"/>
              <a:t>Georgios </a:t>
            </a:r>
            <a:r>
              <a:rPr lang="en-US" sz="2000" dirty="0" err="1"/>
              <a:t>Karagiannis</a:t>
            </a:r>
            <a:r>
              <a:rPr lang="en-US" sz="2000" dirty="0"/>
              <a:t>, AIOTI WG Standardisation Chair, Huawei (15 min)</a:t>
            </a:r>
            <a:endParaRPr lang="en-BE" sz="2000" dirty="0"/>
          </a:p>
          <a:p>
            <a:pPr marL="457200" lvl="1" indent="0">
              <a:lnSpc>
                <a:spcPct val="100000"/>
              </a:lnSpc>
              <a:spcBef>
                <a:spcPts val="0"/>
              </a:spcBef>
              <a:spcAft>
                <a:spcPts val="1200"/>
              </a:spcAft>
              <a:buNone/>
            </a:pPr>
            <a:r>
              <a:rPr lang="en-US" sz="2000" b="1" dirty="0"/>
              <a:t>Presentation of examples of described use cases:</a:t>
            </a:r>
            <a:endParaRPr lang="en-BE" sz="2000" dirty="0"/>
          </a:p>
          <a:p>
            <a:pPr marL="457200" lvl="1" indent="0">
              <a:lnSpc>
                <a:spcPct val="100000"/>
              </a:lnSpc>
              <a:spcBef>
                <a:spcPts val="0"/>
              </a:spcBef>
              <a:spcAft>
                <a:spcPts val="2400"/>
              </a:spcAft>
              <a:buNone/>
            </a:pPr>
            <a:r>
              <a:rPr lang="en-US" sz="2000" dirty="0"/>
              <a:t>Axel </a:t>
            </a:r>
            <a:r>
              <a:rPr lang="en-US" sz="2000" dirty="0" err="1"/>
              <a:t>Rennoch</a:t>
            </a:r>
            <a:r>
              <a:rPr lang="en-US" sz="2000" dirty="0"/>
              <a:t>, Fraunhofer </a:t>
            </a:r>
            <a:r>
              <a:rPr lang="en-US" sz="2000" dirty="0" err="1"/>
              <a:t>Fokus</a:t>
            </a:r>
            <a:r>
              <a:rPr lang="en-US" sz="2000" dirty="0"/>
              <a:t> (10 min)</a:t>
            </a:r>
            <a:endParaRPr lang="en-BE" sz="2000" dirty="0"/>
          </a:p>
          <a:p>
            <a:pPr marL="457200" lvl="1" indent="0">
              <a:lnSpc>
                <a:spcPct val="100000"/>
              </a:lnSpc>
              <a:spcBef>
                <a:spcPts val="0"/>
              </a:spcBef>
              <a:spcAft>
                <a:spcPts val="2400"/>
              </a:spcAft>
              <a:buNone/>
            </a:pPr>
            <a:r>
              <a:rPr lang="en-US" sz="2000" b="1" dirty="0"/>
              <a:t>Questions and open discussions </a:t>
            </a:r>
            <a:r>
              <a:rPr lang="en-US" sz="2000" dirty="0"/>
              <a:t>(30 min)</a:t>
            </a:r>
            <a:endParaRPr lang="en-BE" sz="2000" dirty="0"/>
          </a:p>
          <a:p>
            <a:pPr marL="1428750" indent="-1428750">
              <a:lnSpc>
                <a:spcPct val="100000"/>
              </a:lnSpc>
              <a:spcBef>
                <a:spcPts val="0"/>
              </a:spcBef>
              <a:spcAft>
                <a:spcPts val="1200"/>
              </a:spcAft>
              <a:buNone/>
            </a:pPr>
            <a:r>
              <a:rPr lang="en-US" sz="2000" b="1" dirty="0"/>
              <a:t>18.00h	End of Webinar</a:t>
            </a:r>
            <a:endParaRPr lang="en-US" sz="2000" dirty="0"/>
          </a:p>
        </p:txBody>
      </p:sp>
    </p:spTree>
    <p:extLst>
      <p:ext uri="{BB962C8B-B14F-4D97-AF65-F5344CB8AC3E}">
        <p14:creationId xmlns:p14="http://schemas.microsoft.com/office/powerpoint/2010/main" val="29290654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F5FE6-DA0B-9049-8566-136C92D9E043}"/>
              </a:ext>
            </a:extLst>
          </p:cNvPr>
          <p:cNvSpPr>
            <a:spLocks noGrp="1"/>
          </p:cNvSpPr>
          <p:nvPr>
            <p:ph type="ctrTitle"/>
          </p:nvPr>
        </p:nvSpPr>
        <p:spPr>
          <a:xfrm>
            <a:off x="544689" y="2968978"/>
            <a:ext cx="11353800" cy="2690111"/>
          </a:xfrm>
        </p:spPr>
        <p:txBody>
          <a:bodyPr>
            <a:normAutofit/>
          </a:bodyPr>
          <a:lstStyle/>
          <a:p>
            <a:r>
              <a:rPr lang="en-US" dirty="0"/>
              <a:t>AIOTI WG Standardisation:                                                 </a:t>
            </a:r>
            <a:r>
              <a:rPr lang="en-GB" altLang="zh-CN" dirty="0">
                <a:effectLst/>
              </a:rPr>
              <a:t>Edge Computing Standard Framework Concepts - </a:t>
            </a:r>
            <a:r>
              <a:rPr lang="en-US" altLang="zh-CN" dirty="0">
                <a:effectLst/>
              </a:rPr>
              <a:t> </a:t>
            </a:r>
            <a:r>
              <a:rPr lang="en-GB" altLang="zh-CN" dirty="0">
                <a:effectLst/>
              </a:rPr>
              <a:t>Release 1.0</a:t>
            </a:r>
            <a:br>
              <a:rPr lang="en-GB" altLang="zh-CN" dirty="0">
                <a:effectLst/>
              </a:rPr>
            </a:br>
            <a:r>
              <a:rPr lang="en-GB" altLang="zh-CN" sz="3600" dirty="0">
                <a:effectLst/>
              </a:rPr>
              <a:t>27 October 2021</a:t>
            </a:r>
            <a:endParaRPr lang="en-US" sz="3600" dirty="0"/>
          </a:p>
        </p:txBody>
      </p:sp>
    </p:spTree>
    <p:extLst>
      <p:ext uri="{BB962C8B-B14F-4D97-AF65-F5344CB8AC3E}">
        <p14:creationId xmlns:p14="http://schemas.microsoft.com/office/powerpoint/2010/main" val="6407473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38222" y="790279"/>
            <a:ext cx="10951723" cy="5277442"/>
          </a:xfrm>
        </p:spPr>
        <p:txBody>
          <a:bodyPr>
            <a:noAutofit/>
          </a:bodyPr>
          <a:lstStyle/>
          <a:p>
            <a:pPr marL="0" indent="0" algn="just">
              <a:lnSpc>
                <a:spcPct val="100000"/>
              </a:lnSpc>
              <a:spcBef>
                <a:spcPts val="0"/>
              </a:spcBef>
              <a:spcAft>
                <a:spcPts val="600"/>
              </a:spcAft>
              <a:buNone/>
            </a:pPr>
            <a:endParaRPr lang="en-GB" sz="1600" b="1" dirty="0"/>
          </a:p>
          <a:p>
            <a:pPr marL="0" indent="0" algn="just">
              <a:lnSpc>
                <a:spcPct val="100000"/>
              </a:lnSpc>
              <a:spcBef>
                <a:spcPts val="0"/>
              </a:spcBef>
              <a:spcAft>
                <a:spcPts val="600"/>
              </a:spcAft>
              <a:buNone/>
            </a:pPr>
            <a:endParaRPr lang="en-GB" sz="1200" dirty="0"/>
          </a:p>
          <a:p>
            <a:pPr algn="just">
              <a:lnSpc>
                <a:spcPct val="100000"/>
              </a:lnSpc>
              <a:spcBef>
                <a:spcPts val="0"/>
              </a:spcBef>
              <a:spcAft>
                <a:spcPts val="600"/>
              </a:spcAft>
            </a:pPr>
            <a:endParaRPr lang="en-US" sz="1600" dirty="0"/>
          </a:p>
          <a:p>
            <a:pPr>
              <a:spcBef>
                <a:spcPts val="0"/>
              </a:spcBef>
              <a:spcAft>
                <a:spcPts val="600"/>
              </a:spcAft>
            </a:pPr>
            <a:endParaRPr lang="es-ES" sz="1600" dirty="0"/>
          </a:p>
        </p:txBody>
      </p:sp>
      <p:sp>
        <p:nvSpPr>
          <p:cNvPr id="4" name="object 6">
            <a:extLst>
              <a:ext uri="{FF2B5EF4-FFF2-40B4-BE49-F238E27FC236}">
                <a16:creationId xmlns:a16="http://schemas.microsoft.com/office/drawing/2014/main" id="{92C6885B-F387-B342-92A0-5BAC8FA22EDC}"/>
              </a:ext>
            </a:extLst>
          </p:cNvPr>
          <p:cNvSpPr txBox="1">
            <a:spLocks/>
          </p:cNvSpPr>
          <p:nvPr/>
        </p:nvSpPr>
        <p:spPr>
          <a:xfrm>
            <a:off x="338222" y="1342260"/>
            <a:ext cx="11227349" cy="5362056"/>
          </a:xfrm>
          <a:prstGeom prst="rect">
            <a:avLst/>
          </a:prstGeom>
        </p:spPr>
        <p:style>
          <a:lnRef idx="2">
            <a:schemeClr val="accent1"/>
          </a:lnRef>
          <a:fillRef idx="1">
            <a:schemeClr val="lt1"/>
          </a:fillRef>
          <a:effectRef idx="0">
            <a:schemeClr val="accent1"/>
          </a:effectRef>
          <a:fontRef idx="minor">
            <a:schemeClr val="dk1"/>
          </a:fontRef>
        </p:style>
        <p:txBody>
          <a:bodyPr vert="horz" wrap="square" lIns="0" tIns="52399"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297267" indent="-285750">
              <a:lnSpc>
                <a:spcPct val="100000"/>
              </a:lnSpc>
              <a:spcBef>
                <a:spcPts val="0"/>
              </a:spcBef>
              <a:spcAft>
                <a:spcPts val="600"/>
              </a:spcAft>
              <a:tabLst>
                <a:tab pos="194051" algn="l"/>
              </a:tabLst>
            </a:pPr>
            <a:r>
              <a:rPr lang="en-GB" sz="2000" spc="-59" dirty="0">
                <a:solidFill>
                  <a:srgbClr val="416477"/>
                </a:solidFill>
                <a:latin typeface="Avenir" panose="02000503020000020003" pitchFamily="2" charset="0"/>
              </a:rPr>
              <a:t>Published on 7 September 2021 with title:  “</a:t>
            </a:r>
            <a:r>
              <a:rPr lang="en-US" sz="2000" spc="-59" dirty="0">
                <a:solidFill>
                  <a:srgbClr val="416477"/>
                </a:solidFill>
                <a:latin typeface="Avenir" panose="02000503020000020003" pitchFamily="2" charset="0"/>
              </a:rPr>
              <a:t>Edge Computing Standard Framework Concepts, Release 1”, see: </a:t>
            </a:r>
            <a:r>
              <a:rPr lang="en-GB" altLang="zh-CN" sz="2000" dirty="0">
                <a:latin typeface="Avenir" panose="02000503020000020003" pitchFamily="2" charset="0"/>
                <a:hlinkClick r:id="rId2"/>
              </a:rPr>
              <a:t>https://aioti.eu/wp-content/uploads/2021/09/AIOTI-SDOs_alliance_landscape_edge_computing_standard_framework_R1-Published.pdf</a:t>
            </a:r>
            <a:endParaRPr lang="en-GB" altLang="zh-CN" sz="2000" dirty="0">
              <a:latin typeface="Avenir" panose="02000503020000020003" pitchFamily="2" charset="0"/>
            </a:endParaRPr>
          </a:p>
          <a:p>
            <a:pPr marL="754467" lvl="1" indent="-285750">
              <a:lnSpc>
                <a:spcPct val="100000"/>
              </a:lnSpc>
              <a:spcBef>
                <a:spcPts val="0"/>
              </a:spcBef>
              <a:spcAft>
                <a:spcPts val="600"/>
              </a:spcAft>
              <a:tabLst>
                <a:tab pos="194051" algn="l"/>
              </a:tabLst>
            </a:pPr>
            <a:r>
              <a:rPr lang="en-US" sz="1800" spc="-59" dirty="0">
                <a:solidFill>
                  <a:srgbClr val="416477"/>
                </a:solidFill>
                <a:latin typeface="Avenir" panose="02000503020000020003" pitchFamily="2" charset="0"/>
              </a:rPr>
              <a:t>Goal of report:</a:t>
            </a:r>
          </a:p>
          <a:p>
            <a:pPr marL="1211667" lvl="2" indent="-285750">
              <a:lnSpc>
                <a:spcPct val="100000"/>
              </a:lnSpc>
              <a:spcBef>
                <a:spcPts val="0"/>
              </a:spcBef>
              <a:spcAft>
                <a:spcPts val="600"/>
              </a:spcAft>
              <a:buFont typeface="Wingdings" panose="05000000000000000000" pitchFamily="2" charset="2"/>
              <a:buChar char="ü"/>
              <a:tabLst>
                <a:tab pos="194051" algn="l"/>
              </a:tabLst>
            </a:pPr>
            <a:r>
              <a:rPr lang="en-US" sz="1600" spc="-59" dirty="0">
                <a:solidFill>
                  <a:srgbClr val="416477"/>
                </a:solidFill>
                <a:latin typeface="Avenir" panose="02000503020000020003" pitchFamily="2" charset="0"/>
              </a:rPr>
              <a:t>The main objective of this deliverable is to briefly present the global dynamics and landscapes of edge computing SDO, Alliance and OSS initiatives, which can be used: 1) to leverage on existing edge computing standardization, industry promotion and implementation of standards and protocols, and 2) to provide input to edge computing </a:t>
            </a:r>
            <a:r>
              <a:rPr lang="en-US" sz="1600" spc="-59" dirty="0" err="1">
                <a:solidFill>
                  <a:srgbClr val="416477"/>
                </a:solidFill>
                <a:latin typeface="Avenir" panose="02000503020000020003" pitchFamily="2" charset="0"/>
              </a:rPr>
              <a:t>standardisation</a:t>
            </a:r>
            <a:r>
              <a:rPr lang="en-US" sz="1600" spc="-59" dirty="0">
                <a:solidFill>
                  <a:srgbClr val="416477"/>
                </a:solidFill>
                <a:latin typeface="Avenir" panose="02000503020000020003" pitchFamily="2" charset="0"/>
              </a:rPr>
              <a:t> gap analysis activities</a:t>
            </a:r>
          </a:p>
          <a:p>
            <a:pPr marL="754467" lvl="1" indent="-285750">
              <a:lnSpc>
                <a:spcPct val="100000"/>
              </a:lnSpc>
              <a:spcBef>
                <a:spcPts val="0"/>
              </a:spcBef>
              <a:spcAft>
                <a:spcPts val="600"/>
              </a:spcAft>
              <a:tabLst>
                <a:tab pos="194051" algn="l"/>
              </a:tabLst>
            </a:pPr>
            <a:r>
              <a:rPr lang="en-GB" sz="1800" spc="-59" dirty="0">
                <a:solidFill>
                  <a:srgbClr val="416477"/>
                </a:solidFill>
                <a:latin typeface="Avenir" panose="02000503020000020003" pitchFamily="2" charset="0"/>
              </a:rPr>
              <a:t>Method of collecting information</a:t>
            </a:r>
            <a:r>
              <a:rPr lang="en-GB" sz="1600" spc="-59" dirty="0">
                <a:solidFill>
                  <a:srgbClr val="416477"/>
                </a:solidFill>
                <a:latin typeface="Avenir" panose="02000503020000020003" pitchFamily="2" charset="0"/>
              </a:rPr>
              <a:t>:</a:t>
            </a:r>
          </a:p>
          <a:p>
            <a:pPr marL="1211667" lvl="2" indent="-285750">
              <a:lnSpc>
                <a:spcPct val="100000"/>
              </a:lnSpc>
              <a:spcBef>
                <a:spcPts val="0"/>
              </a:spcBef>
              <a:spcAft>
                <a:spcPts val="600"/>
              </a:spcAft>
              <a:buFont typeface="Wingdings" panose="05000000000000000000" pitchFamily="2" charset="2"/>
              <a:buChar char="ü"/>
              <a:tabLst>
                <a:tab pos="194051" algn="l"/>
              </a:tabLst>
            </a:pPr>
            <a:r>
              <a:rPr lang="en-GB" sz="1600" spc="-59" dirty="0">
                <a:solidFill>
                  <a:srgbClr val="416477"/>
                </a:solidFill>
                <a:latin typeface="Avenir" panose="02000503020000020003" pitchFamily="2" charset="0"/>
              </a:rPr>
              <a:t>Using template</a:t>
            </a:r>
          </a:p>
          <a:p>
            <a:pPr marL="1211667" lvl="2" indent="-285750">
              <a:lnSpc>
                <a:spcPct val="100000"/>
              </a:lnSpc>
              <a:spcBef>
                <a:spcPts val="0"/>
              </a:spcBef>
              <a:spcAft>
                <a:spcPts val="600"/>
              </a:spcAft>
              <a:buFont typeface="Wingdings" panose="05000000000000000000" pitchFamily="2" charset="2"/>
              <a:buChar char="ü"/>
              <a:tabLst>
                <a:tab pos="194051" algn="l"/>
              </a:tabLst>
            </a:pPr>
            <a:r>
              <a:rPr lang="en-GB" sz="1600" spc="-59" dirty="0">
                <a:solidFill>
                  <a:srgbClr val="416477"/>
                </a:solidFill>
                <a:latin typeface="Avenir" panose="02000503020000020003" pitchFamily="2" charset="0"/>
              </a:rPr>
              <a:t>Input provided discussed and approved by AIOTI members</a:t>
            </a:r>
          </a:p>
          <a:p>
            <a:pPr marL="754467" lvl="1" indent="-285750">
              <a:lnSpc>
                <a:spcPct val="100000"/>
              </a:lnSpc>
              <a:spcBef>
                <a:spcPts val="0"/>
              </a:spcBef>
              <a:spcAft>
                <a:spcPts val="600"/>
              </a:spcAft>
              <a:tabLst>
                <a:tab pos="194051" algn="l"/>
              </a:tabLst>
            </a:pPr>
            <a:r>
              <a:rPr lang="en-GB" altLang="zh-CN" sz="1800" spc="-59" dirty="0">
                <a:solidFill>
                  <a:srgbClr val="416477"/>
                </a:solidFill>
                <a:latin typeface="Avenir" panose="02000503020000020003" pitchFamily="2" charset="0"/>
              </a:rPr>
              <a:t>Table of contents:</a:t>
            </a:r>
          </a:p>
          <a:p>
            <a:pPr marL="1211667" lvl="2" indent="-285750">
              <a:lnSpc>
                <a:spcPct val="100000"/>
              </a:lnSpc>
              <a:spcBef>
                <a:spcPts val="0"/>
              </a:spcBef>
              <a:spcAft>
                <a:spcPts val="600"/>
              </a:spcAft>
              <a:buFont typeface="Wingdings" panose="05000000000000000000" pitchFamily="2" charset="2"/>
              <a:buChar char="ü"/>
              <a:tabLst>
                <a:tab pos="194051" algn="l"/>
              </a:tabLst>
            </a:pPr>
            <a:r>
              <a:rPr lang="en-GB" sz="1600" spc="-59" dirty="0">
                <a:solidFill>
                  <a:srgbClr val="416477"/>
                </a:solidFill>
                <a:latin typeface="Avenir" panose="02000503020000020003" pitchFamily="2" charset="0"/>
              </a:rPr>
              <a:t>Executive Summary</a:t>
            </a:r>
          </a:p>
          <a:p>
            <a:pPr marL="1211667" lvl="2" indent="-285750">
              <a:lnSpc>
                <a:spcPct val="100000"/>
              </a:lnSpc>
              <a:spcBef>
                <a:spcPts val="0"/>
              </a:spcBef>
              <a:spcAft>
                <a:spcPts val="600"/>
              </a:spcAft>
              <a:buFont typeface="Wingdings" panose="05000000000000000000" pitchFamily="2" charset="2"/>
              <a:buChar char="ü"/>
              <a:tabLst>
                <a:tab pos="194051" algn="l"/>
              </a:tabLst>
            </a:pPr>
            <a:r>
              <a:rPr lang="en-GB" sz="1600" spc="-59" dirty="0">
                <a:solidFill>
                  <a:srgbClr val="416477"/>
                </a:solidFill>
                <a:latin typeface="Avenir" panose="02000503020000020003" pitchFamily="2" charset="0"/>
              </a:rPr>
              <a:t>1. Goal and motivation	</a:t>
            </a:r>
          </a:p>
          <a:p>
            <a:pPr marL="1211667" lvl="2" indent="-285750">
              <a:lnSpc>
                <a:spcPct val="100000"/>
              </a:lnSpc>
              <a:spcBef>
                <a:spcPts val="0"/>
              </a:spcBef>
              <a:spcAft>
                <a:spcPts val="600"/>
              </a:spcAft>
              <a:buFont typeface="Wingdings" panose="05000000000000000000" pitchFamily="2" charset="2"/>
              <a:buChar char="ü"/>
              <a:tabLst>
                <a:tab pos="194051" algn="l"/>
              </a:tabLst>
            </a:pPr>
            <a:r>
              <a:rPr lang="en-GB" sz="1600" spc="-59" dirty="0">
                <a:solidFill>
                  <a:srgbClr val="416477"/>
                </a:solidFill>
                <a:latin typeface="Avenir" panose="02000503020000020003" pitchFamily="2" charset="0"/>
              </a:rPr>
              <a:t>2. Edge Computing SDO and Alliance Initiatives Landscape	</a:t>
            </a:r>
          </a:p>
          <a:p>
            <a:pPr marL="1211667" lvl="2" indent="-285750">
              <a:lnSpc>
                <a:spcPct val="100000"/>
              </a:lnSpc>
              <a:spcBef>
                <a:spcPts val="0"/>
              </a:spcBef>
              <a:spcAft>
                <a:spcPts val="600"/>
              </a:spcAft>
              <a:buFont typeface="Wingdings" panose="05000000000000000000" pitchFamily="2" charset="2"/>
              <a:buChar char="ü"/>
              <a:tabLst>
                <a:tab pos="194051" algn="l"/>
              </a:tabLst>
            </a:pPr>
            <a:r>
              <a:rPr lang="en-GB" sz="1600" spc="-59" dirty="0">
                <a:solidFill>
                  <a:srgbClr val="416477"/>
                </a:solidFill>
                <a:latin typeface="Avenir" panose="02000503020000020003" pitchFamily="2" charset="0"/>
              </a:rPr>
              <a:t>3. Edge Computing Open Source Software Initiatives Landscape	</a:t>
            </a:r>
          </a:p>
          <a:p>
            <a:pPr marL="1211667" lvl="2" indent="-285750">
              <a:lnSpc>
                <a:spcPct val="100000"/>
              </a:lnSpc>
              <a:spcBef>
                <a:spcPts val="0"/>
              </a:spcBef>
              <a:spcAft>
                <a:spcPts val="600"/>
              </a:spcAft>
              <a:buFont typeface="Wingdings" panose="05000000000000000000" pitchFamily="2" charset="2"/>
              <a:buChar char="ü"/>
              <a:tabLst>
                <a:tab pos="194051" algn="l"/>
              </a:tabLst>
            </a:pPr>
            <a:r>
              <a:rPr lang="en-GB" sz="1600" spc="-59" dirty="0">
                <a:solidFill>
                  <a:srgbClr val="416477"/>
                </a:solidFill>
                <a:latin typeface="Avenir" panose="02000503020000020003" pitchFamily="2" charset="0"/>
              </a:rPr>
              <a:t>Appendix 1: Edge Computing SDOs, Alliances and OSSs	</a:t>
            </a:r>
          </a:p>
        </p:txBody>
      </p:sp>
      <p:sp>
        <p:nvSpPr>
          <p:cNvPr id="7" name="object 6">
            <a:extLst>
              <a:ext uri="{FF2B5EF4-FFF2-40B4-BE49-F238E27FC236}">
                <a16:creationId xmlns:a16="http://schemas.microsoft.com/office/drawing/2014/main" id="{1D22BFE7-5CD4-274D-BB9F-DCC25252EFEE}"/>
              </a:ext>
            </a:extLst>
          </p:cNvPr>
          <p:cNvSpPr/>
          <p:nvPr/>
        </p:nvSpPr>
        <p:spPr>
          <a:xfrm>
            <a:off x="0" y="0"/>
            <a:ext cx="12188952" cy="859536"/>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8" name="Title 16">
            <a:extLst>
              <a:ext uri="{FF2B5EF4-FFF2-40B4-BE49-F238E27FC236}">
                <a16:creationId xmlns:a16="http://schemas.microsoft.com/office/drawing/2014/main" id="{D6F4D51F-C2E3-5248-8AE9-E5E6CD3CE111}"/>
              </a:ext>
            </a:extLst>
          </p:cNvPr>
          <p:cNvSpPr>
            <a:spLocks noGrp="1"/>
          </p:cNvSpPr>
          <p:nvPr>
            <p:ph type="title"/>
          </p:nvPr>
        </p:nvSpPr>
        <p:spPr>
          <a:xfrm>
            <a:off x="0" y="0"/>
            <a:ext cx="12192000" cy="932873"/>
          </a:xfrm>
        </p:spPr>
        <p:txBody>
          <a:bodyPr>
            <a:normAutofit/>
          </a:bodyPr>
          <a:lstStyle/>
          <a:p>
            <a:pPr marL="180975"/>
            <a:r>
              <a:rPr lang="en-US" sz="3600" dirty="0">
                <a:solidFill>
                  <a:schemeClr val="bg1"/>
                </a:solidFill>
              </a:rPr>
              <a:t>Goal and Content of the Report</a:t>
            </a:r>
            <a:endParaRPr lang="en-GB" sz="3600" dirty="0">
              <a:solidFill>
                <a:schemeClr val="bg1"/>
              </a:solidFill>
              <a:latin typeface="Avenir Heavy" panose="02000503020000020003"/>
            </a:endParaRPr>
          </a:p>
        </p:txBody>
      </p:sp>
      <p:pic>
        <p:nvPicPr>
          <p:cNvPr id="2" name="Picture 1"/>
          <p:cNvPicPr>
            <a:picLocks noChangeAspect="1"/>
          </p:cNvPicPr>
          <p:nvPr/>
        </p:nvPicPr>
        <p:blipFill>
          <a:blip r:embed="rId4"/>
          <a:stretch>
            <a:fillRect/>
          </a:stretch>
        </p:blipFill>
        <p:spPr>
          <a:xfrm>
            <a:off x="7565091" y="3769533"/>
            <a:ext cx="4000480" cy="2837250"/>
          </a:xfrm>
          <a:prstGeom prst="rect">
            <a:avLst/>
          </a:prstGeom>
        </p:spPr>
      </p:pic>
    </p:spTree>
    <p:extLst>
      <p:ext uri="{BB962C8B-B14F-4D97-AF65-F5344CB8AC3E}">
        <p14:creationId xmlns:p14="http://schemas.microsoft.com/office/powerpoint/2010/main" val="24666167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38222" y="790279"/>
            <a:ext cx="10951723" cy="5277442"/>
          </a:xfrm>
        </p:spPr>
        <p:txBody>
          <a:bodyPr>
            <a:noAutofit/>
          </a:bodyPr>
          <a:lstStyle/>
          <a:p>
            <a:pPr marL="0" indent="0" algn="just">
              <a:lnSpc>
                <a:spcPct val="100000"/>
              </a:lnSpc>
              <a:spcBef>
                <a:spcPts val="0"/>
              </a:spcBef>
              <a:spcAft>
                <a:spcPts val="600"/>
              </a:spcAft>
              <a:buNone/>
            </a:pPr>
            <a:endParaRPr lang="en-GB" sz="1600" b="1" dirty="0"/>
          </a:p>
          <a:p>
            <a:pPr marL="0" indent="0" algn="just">
              <a:lnSpc>
                <a:spcPct val="100000"/>
              </a:lnSpc>
              <a:spcBef>
                <a:spcPts val="0"/>
              </a:spcBef>
              <a:spcAft>
                <a:spcPts val="600"/>
              </a:spcAft>
              <a:buNone/>
            </a:pPr>
            <a:endParaRPr lang="en-GB" sz="1200" dirty="0"/>
          </a:p>
          <a:p>
            <a:pPr algn="just">
              <a:lnSpc>
                <a:spcPct val="100000"/>
              </a:lnSpc>
              <a:spcBef>
                <a:spcPts val="0"/>
              </a:spcBef>
              <a:spcAft>
                <a:spcPts val="600"/>
              </a:spcAft>
            </a:pPr>
            <a:endParaRPr lang="en-US" sz="1600" dirty="0"/>
          </a:p>
          <a:p>
            <a:pPr>
              <a:spcBef>
                <a:spcPts val="0"/>
              </a:spcBef>
              <a:spcAft>
                <a:spcPts val="600"/>
              </a:spcAft>
            </a:pPr>
            <a:endParaRPr lang="es-ES" sz="1600" dirty="0"/>
          </a:p>
        </p:txBody>
      </p:sp>
      <p:pic>
        <p:nvPicPr>
          <p:cNvPr id="8" name="Picture 7"/>
          <p:cNvPicPr/>
          <p:nvPr/>
        </p:nvPicPr>
        <p:blipFill>
          <a:blip r:embed="rId2" cstate="email">
            <a:extLst>
              <a:ext uri="{28A0092B-C50C-407E-A947-70E740481C1C}">
                <a14:useLocalDpi xmlns:a14="http://schemas.microsoft.com/office/drawing/2010/main"/>
              </a:ext>
            </a:extLst>
          </a:blip>
          <a:stretch>
            <a:fillRect/>
          </a:stretch>
        </p:blipFill>
        <p:spPr>
          <a:xfrm>
            <a:off x="95003" y="1637965"/>
            <a:ext cx="5719080" cy="3107056"/>
          </a:xfrm>
          <a:prstGeom prst="rect">
            <a:avLst/>
          </a:prstGeom>
        </p:spPr>
      </p:pic>
      <p:pic>
        <p:nvPicPr>
          <p:cNvPr id="9" name="Picture 8"/>
          <p:cNvPicPr/>
          <p:nvPr/>
        </p:nvPicPr>
        <p:blipFill>
          <a:blip r:embed="rId3" cstate="email">
            <a:extLst>
              <a:ext uri="{28A0092B-C50C-407E-A947-70E740481C1C}">
                <a14:useLocalDpi xmlns:a14="http://schemas.microsoft.com/office/drawing/2010/main"/>
              </a:ext>
            </a:extLst>
          </a:blip>
          <a:stretch>
            <a:fillRect/>
          </a:stretch>
        </p:blipFill>
        <p:spPr>
          <a:xfrm>
            <a:off x="5903874" y="1479513"/>
            <a:ext cx="6112586" cy="3265508"/>
          </a:xfrm>
          <a:prstGeom prst="rect">
            <a:avLst/>
          </a:prstGeom>
        </p:spPr>
      </p:pic>
      <p:sp>
        <p:nvSpPr>
          <p:cNvPr id="7" name="object 6">
            <a:extLst>
              <a:ext uri="{FF2B5EF4-FFF2-40B4-BE49-F238E27FC236}">
                <a16:creationId xmlns:a16="http://schemas.microsoft.com/office/drawing/2014/main" id="{1D22BFE7-5CD4-274D-BB9F-DCC25252EFEE}"/>
              </a:ext>
            </a:extLst>
          </p:cNvPr>
          <p:cNvSpPr/>
          <p:nvPr/>
        </p:nvSpPr>
        <p:spPr>
          <a:xfrm>
            <a:off x="0" y="0"/>
            <a:ext cx="12188952" cy="859536"/>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0" name="Title 16">
            <a:extLst>
              <a:ext uri="{FF2B5EF4-FFF2-40B4-BE49-F238E27FC236}">
                <a16:creationId xmlns:a16="http://schemas.microsoft.com/office/drawing/2014/main" id="{D6F4D51F-C2E3-5248-8AE9-E5E6CD3CE111}"/>
              </a:ext>
            </a:extLst>
          </p:cNvPr>
          <p:cNvSpPr>
            <a:spLocks noGrp="1"/>
          </p:cNvSpPr>
          <p:nvPr>
            <p:ph type="title"/>
          </p:nvPr>
        </p:nvSpPr>
        <p:spPr>
          <a:xfrm>
            <a:off x="0" y="0"/>
            <a:ext cx="12192000" cy="932873"/>
          </a:xfrm>
        </p:spPr>
        <p:txBody>
          <a:bodyPr>
            <a:noAutofit/>
          </a:bodyPr>
          <a:lstStyle/>
          <a:p>
            <a:pPr marL="180975"/>
            <a:r>
              <a:rPr lang="en-US" sz="3200" dirty="0">
                <a:solidFill>
                  <a:schemeClr val="bg1"/>
                </a:solidFill>
              </a:rPr>
              <a:t>Edge Computing SDO and Alliance Initiatives Landscape</a:t>
            </a:r>
            <a:endParaRPr lang="en-GB" sz="3200" dirty="0">
              <a:solidFill>
                <a:schemeClr val="bg1"/>
              </a:solidFill>
              <a:latin typeface="Avenir Heavy" panose="02000503020000020003"/>
            </a:endParaRPr>
          </a:p>
        </p:txBody>
      </p:sp>
    </p:spTree>
    <p:extLst>
      <p:ext uri="{BB962C8B-B14F-4D97-AF65-F5344CB8AC3E}">
        <p14:creationId xmlns:p14="http://schemas.microsoft.com/office/powerpoint/2010/main" val="17791267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38222" y="790279"/>
            <a:ext cx="10951723" cy="5277442"/>
          </a:xfrm>
        </p:spPr>
        <p:txBody>
          <a:bodyPr>
            <a:noAutofit/>
          </a:bodyPr>
          <a:lstStyle/>
          <a:p>
            <a:pPr marL="0" indent="0" algn="just">
              <a:lnSpc>
                <a:spcPct val="100000"/>
              </a:lnSpc>
              <a:spcBef>
                <a:spcPts val="0"/>
              </a:spcBef>
              <a:spcAft>
                <a:spcPts val="600"/>
              </a:spcAft>
              <a:buNone/>
            </a:pPr>
            <a:endParaRPr lang="en-GB" sz="1600" b="1" dirty="0"/>
          </a:p>
          <a:p>
            <a:pPr marL="0" indent="0" algn="just">
              <a:lnSpc>
                <a:spcPct val="100000"/>
              </a:lnSpc>
              <a:spcBef>
                <a:spcPts val="0"/>
              </a:spcBef>
              <a:spcAft>
                <a:spcPts val="600"/>
              </a:spcAft>
              <a:buNone/>
            </a:pPr>
            <a:endParaRPr lang="en-GB" sz="1200" dirty="0"/>
          </a:p>
          <a:p>
            <a:pPr algn="just">
              <a:lnSpc>
                <a:spcPct val="100000"/>
              </a:lnSpc>
              <a:spcBef>
                <a:spcPts val="0"/>
              </a:spcBef>
              <a:spcAft>
                <a:spcPts val="600"/>
              </a:spcAft>
            </a:pPr>
            <a:endParaRPr lang="en-US" sz="1600" dirty="0"/>
          </a:p>
          <a:p>
            <a:pPr>
              <a:spcBef>
                <a:spcPts val="0"/>
              </a:spcBef>
              <a:spcAft>
                <a:spcPts val="600"/>
              </a:spcAft>
            </a:pPr>
            <a:endParaRPr lang="es-ES" sz="1600" dirty="0"/>
          </a:p>
        </p:txBody>
      </p:sp>
      <p:pic>
        <p:nvPicPr>
          <p:cNvPr id="5" name="Picture 4"/>
          <p:cNvPicPr/>
          <p:nvPr/>
        </p:nvPicPr>
        <p:blipFill>
          <a:blip r:embed="rId2" cstate="email">
            <a:extLst>
              <a:ext uri="{28A0092B-C50C-407E-A947-70E740481C1C}">
                <a14:useLocalDpi xmlns:a14="http://schemas.microsoft.com/office/drawing/2010/main"/>
              </a:ext>
            </a:extLst>
          </a:blip>
          <a:stretch>
            <a:fillRect/>
          </a:stretch>
        </p:blipFill>
        <p:spPr>
          <a:xfrm>
            <a:off x="3402964" y="1235034"/>
            <a:ext cx="6132921" cy="3747493"/>
          </a:xfrm>
          <a:prstGeom prst="rect">
            <a:avLst/>
          </a:prstGeom>
        </p:spPr>
      </p:pic>
      <p:sp>
        <p:nvSpPr>
          <p:cNvPr id="7" name="object 6">
            <a:extLst>
              <a:ext uri="{FF2B5EF4-FFF2-40B4-BE49-F238E27FC236}">
                <a16:creationId xmlns:a16="http://schemas.microsoft.com/office/drawing/2014/main" id="{1D22BFE7-5CD4-274D-BB9F-DCC25252EFEE}"/>
              </a:ext>
            </a:extLst>
          </p:cNvPr>
          <p:cNvSpPr/>
          <p:nvPr/>
        </p:nvSpPr>
        <p:spPr>
          <a:xfrm>
            <a:off x="0" y="0"/>
            <a:ext cx="12188952" cy="859536"/>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8" name="Title 16">
            <a:extLst>
              <a:ext uri="{FF2B5EF4-FFF2-40B4-BE49-F238E27FC236}">
                <a16:creationId xmlns:a16="http://schemas.microsoft.com/office/drawing/2014/main" id="{D6F4D51F-C2E3-5248-8AE9-E5E6CD3CE111}"/>
              </a:ext>
            </a:extLst>
          </p:cNvPr>
          <p:cNvSpPr>
            <a:spLocks noGrp="1"/>
          </p:cNvSpPr>
          <p:nvPr>
            <p:ph type="title"/>
          </p:nvPr>
        </p:nvSpPr>
        <p:spPr>
          <a:xfrm>
            <a:off x="0" y="0"/>
            <a:ext cx="12192000" cy="932873"/>
          </a:xfrm>
        </p:spPr>
        <p:txBody>
          <a:bodyPr>
            <a:noAutofit/>
          </a:bodyPr>
          <a:lstStyle/>
          <a:p>
            <a:pPr marL="180975"/>
            <a:r>
              <a:rPr lang="en-US" sz="3200" dirty="0">
                <a:solidFill>
                  <a:schemeClr val="bg1"/>
                </a:solidFill>
              </a:rPr>
              <a:t>Edge Computing Open Source Software Initiatives Landscape</a:t>
            </a:r>
            <a:endParaRPr lang="en-GB" sz="3200" dirty="0">
              <a:solidFill>
                <a:schemeClr val="bg1"/>
              </a:solidFill>
              <a:latin typeface="Avenir Heavy" panose="02000503020000020003"/>
            </a:endParaRPr>
          </a:p>
        </p:txBody>
      </p:sp>
    </p:spTree>
    <p:extLst>
      <p:ext uri="{BB962C8B-B14F-4D97-AF65-F5344CB8AC3E}">
        <p14:creationId xmlns:p14="http://schemas.microsoft.com/office/powerpoint/2010/main" val="37507182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38222" y="790279"/>
            <a:ext cx="10951723" cy="5277442"/>
          </a:xfrm>
        </p:spPr>
        <p:txBody>
          <a:bodyPr>
            <a:noAutofit/>
          </a:bodyPr>
          <a:lstStyle/>
          <a:p>
            <a:pPr marL="0" indent="0" algn="just">
              <a:lnSpc>
                <a:spcPct val="100000"/>
              </a:lnSpc>
              <a:spcBef>
                <a:spcPts val="0"/>
              </a:spcBef>
              <a:spcAft>
                <a:spcPts val="600"/>
              </a:spcAft>
              <a:buNone/>
            </a:pPr>
            <a:endParaRPr lang="en-GB" sz="1600" b="1" dirty="0"/>
          </a:p>
          <a:p>
            <a:pPr marL="0" indent="0" algn="just">
              <a:lnSpc>
                <a:spcPct val="100000"/>
              </a:lnSpc>
              <a:spcBef>
                <a:spcPts val="0"/>
              </a:spcBef>
              <a:spcAft>
                <a:spcPts val="600"/>
              </a:spcAft>
              <a:buNone/>
            </a:pPr>
            <a:endParaRPr lang="en-GB" sz="1200" dirty="0"/>
          </a:p>
          <a:p>
            <a:pPr algn="just">
              <a:lnSpc>
                <a:spcPct val="100000"/>
              </a:lnSpc>
              <a:spcBef>
                <a:spcPts val="0"/>
              </a:spcBef>
              <a:spcAft>
                <a:spcPts val="600"/>
              </a:spcAft>
            </a:pPr>
            <a:endParaRPr lang="en-US" sz="1600" dirty="0"/>
          </a:p>
          <a:p>
            <a:pPr>
              <a:spcBef>
                <a:spcPts val="0"/>
              </a:spcBef>
              <a:spcAft>
                <a:spcPts val="600"/>
              </a:spcAft>
            </a:pPr>
            <a:endParaRPr lang="es-ES" sz="1600" dirty="0"/>
          </a:p>
        </p:txBody>
      </p:sp>
      <p:sp>
        <p:nvSpPr>
          <p:cNvPr id="4" name="object 6">
            <a:extLst>
              <a:ext uri="{FF2B5EF4-FFF2-40B4-BE49-F238E27FC236}">
                <a16:creationId xmlns:a16="http://schemas.microsoft.com/office/drawing/2014/main" id="{92C6885B-F387-B342-92A0-5BAC8FA22EDC}"/>
              </a:ext>
            </a:extLst>
          </p:cNvPr>
          <p:cNvSpPr txBox="1">
            <a:spLocks/>
          </p:cNvSpPr>
          <p:nvPr/>
        </p:nvSpPr>
        <p:spPr>
          <a:xfrm>
            <a:off x="338222" y="1342260"/>
            <a:ext cx="11227349" cy="4300227"/>
          </a:xfrm>
          <a:prstGeom prst="rect">
            <a:avLst/>
          </a:prstGeom>
        </p:spPr>
        <p:style>
          <a:lnRef idx="2">
            <a:schemeClr val="accent1"/>
          </a:lnRef>
          <a:fillRef idx="1">
            <a:schemeClr val="lt1"/>
          </a:fillRef>
          <a:effectRef idx="0">
            <a:schemeClr val="accent1"/>
          </a:effectRef>
          <a:fontRef idx="minor">
            <a:schemeClr val="dk1"/>
          </a:fontRef>
        </p:style>
        <p:txBody>
          <a:bodyPr vert="horz" wrap="square" lIns="0" tIns="52399"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297267" indent="-285750">
              <a:lnSpc>
                <a:spcPct val="100000"/>
              </a:lnSpc>
              <a:spcBef>
                <a:spcPts val="0"/>
              </a:spcBef>
              <a:spcAft>
                <a:spcPts val="600"/>
              </a:spcAft>
              <a:tabLst>
                <a:tab pos="194051" algn="l"/>
              </a:tabLst>
            </a:pPr>
            <a:r>
              <a:rPr lang="en-US" sz="1800" spc="-59" dirty="0">
                <a:solidFill>
                  <a:srgbClr val="416477"/>
                </a:solidFill>
                <a:latin typeface="Avenir" panose="02000503020000020003" pitchFamily="2" charset="0"/>
              </a:rPr>
              <a:t>Goal of this event is to promote the key results documented in the </a:t>
            </a:r>
            <a:r>
              <a:rPr lang="en-GB" altLang="zh-CN" sz="1800" spc="-59" dirty="0">
                <a:solidFill>
                  <a:srgbClr val="416477"/>
                </a:solidFill>
                <a:latin typeface="Avenir" panose="02000503020000020003" pitchFamily="2" charset="0"/>
              </a:rPr>
              <a:t>“</a:t>
            </a:r>
            <a:r>
              <a:rPr lang="en-US" altLang="zh-CN" sz="1800" spc="-59" dirty="0">
                <a:solidFill>
                  <a:srgbClr val="416477"/>
                </a:solidFill>
                <a:latin typeface="Avenir" panose="02000503020000020003" pitchFamily="2" charset="0"/>
              </a:rPr>
              <a:t>Edge Computing Standard Framework Concepts, Release 1” </a:t>
            </a:r>
          </a:p>
          <a:p>
            <a:pPr marL="297267" indent="-285750">
              <a:lnSpc>
                <a:spcPct val="100000"/>
              </a:lnSpc>
              <a:spcBef>
                <a:spcPts val="0"/>
              </a:spcBef>
              <a:spcAft>
                <a:spcPts val="600"/>
              </a:spcAft>
              <a:tabLst>
                <a:tab pos="194051" algn="l"/>
              </a:tabLst>
            </a:pPr>
            <a:endParaRPr lang="en-US" altLang="zh-CN" sz="1800" spc="-59" dirty="0">
              <a:solidFill>
                <a:srgbClr val="416477"/>
              </a:solidFill>
              <a:latin typeface="Avenir" panose="02000503020000020003" pitchFamily="2" charset="0"/>
            </a:endParaRPr>
          </a:p>
          <a:p>
            <a:pPr marL="297267" indent="-285750">
              <a:lnSpc>
                <a:spcPct val="100000"/>
              </a:lnSpc>
              <a:spcBef>
                <a:spcPts val="0"/>
              </a:spcBef>
              <a:spcAft>
                <a:spcPts val="600"/>
              </a:spcAft>
              <a:tabLst>
                <a:tab pos="194051" algn="l"/>
              </a:tabLst>
            </a:pPr>
            <a:r>
              <a:rPr lang="en-US" altLang="zh-CN" sz="1800" spc="-59" dirty="0">
                <a:solidFill>
                  <a:srgbClr val="416477"/>
                </a:solidFill>
                <a:latin typeface="Avenir" panose="02000503020000020003" pitchFamily="2" charset="0"/>
              </a:rPr>
              <a:t>Possible questions to the audience:</a:t>
            </a:r>
          </a:p>
          <a:p>
            <a:pPr marL="754467" lvl="1" indent="-285750">
              <a:lnSpc>
                <a:spcPct val="100000"/>
              </a:lnSpc>
              <a:spcBef>
                <a:spcPts val="0"/>
              </a:spcBef>
              <a:spcAft>
                <a:spcPts val="600"/>
              </a:spcAft>
              <a:tabLst>
                <a:tab pos="194051" algn="l"/>
              </a:tabLst>
            </a:pPr>
            <a:r>
              <a:rPr lang="en-US" sz="1600" spc="-59" dirty="0">
                <a:solidFill>
                  <a:srgbClr val="416477"/>
                </a:solidFill>
                <a:latin typeface="Avenir" panose="02000503020000020003" pitchFamily="2" charset="0"/>
              </a:rPr>
              <a:t>Is this report useful for your community?</a:t>
            </a:r>
          </a:p>
          <a:p>
            <a:pPr marL="1211667" lvl="2" indent="-285750">
              <a:lnSpc>
                <a:spcPct val="100000"/>
              </a:lnSpc>
              <a:spcBef>
                <a:spcPts val="0"/>
              </a:spcBef>
              <a:spcAft>
                <a:spcPts val="600"/>
              </a:spcAft>
              <a:buFont typeface="Wingdings" panose="05000000000000000000" pitchFamily="2" charset="2"/>
              <a:buChar char="ü"/>
              <a:tabLst>
                <a:tab pos="194051" algn="l"/>
              </a:tabLst>
            </a:pPr>
            <a:r>
              <a:rPr lang="en-US" altLang="zh-CN" sz="1200" spc="-59" dirty="0">
                <a:solidFill>
                  <a:srgbClr val="416477"/>
                </a:solidFill>
                <a:latin typeface="Avenir" panose="02000503020000020003" pitchFamily="2" charset="0"/>
              </a:rPr>
              <a:t>If yes, we can have one-to-one meetings to discuss details on topics interesting for your community</a:t>
            </a:r>
            <a:endParaRPr lang="en-US" sz="1200" spc="-59" dirty="0">
              <a:solidFill>
                <a:srgbClr val="416477"/>
              </a:solidFill>
              <a:latin typeface="Avenir" panose="02000503020000020003" pitchFamily="2" charset="0"/>
            </a:endParaRPr>
          </a:p>
          <a:p>
            <a:pPr marL="754467" lvl="1" indent="-285750">
              <a:lnSpc>
                <a:spcPct val="100000"/>
              </a:lnSpc>
              <a:spcBef>
                <a:spcPts val="0"/>
              </a:spcBef>
              <a:spcAft>
                <a:spcPts val="600"/>
              </a:spcAft>
              <a:tabLst>
                <a:tab pos="194051" algn="l"/>
              </a:tabLst>
            </a:pPr>
            <a:r>
              <a:rPr lang="en-US" sz="1600" spc="-59" dirty="0">
                <a:solidFill>
                  <a:srgbClr val="416477"/>
                </a:solidFill>
                <a:latin typeface="Avenir" panose="02000503020000020003" pitchFamily="2" charset="0"/>
              </a:rPr>
              <a:t>Are there any SDO/Alliance/OSS initiatives working on edge computing known to your community that need to be included in a subsequent Release?</a:t>
            </a:r>
          </a:p>
          <a:p>
            <a:pPr marL="1211667" lvl="2" indent="-285750">
              <a:lnSpc>
                <a:spcPct val="100000"/>
              </a:lnSpc>
              <a:spcBef>
                <a:spcPts val="0"/>
              </a:spcBef>
              <a:spcAft>
                <a:spcPts val="600"/>
              </a:spcAft>
              <a:buFont typeface="Wingdings" panose="05000000000000000000" pitchFamily="2" charset="2"/>
              <a:buChar char="ü"/>
              <a:tabLst>
                <a:tab pos="194051" algn="l"/>
              </a:tabLst>
            </a:pPr>
            <a:r>
              <a:rPr lang="en-US" altLang="zh-CN" sz="1200" spc="-59" dirty="0">
                <a:solidFill>
                  <a:srgbClr val="416477"/>
                </a:solidFill>
                <a:latin typeface="Avenir" panose="02000503020000020003" pitchFamily="2" charset="0"/>
              </a:rPr>
              <a:t>If yes, we can have one-to-one meetings to discuss the way on how this input can be provided to AIOTI</a:t>
            </a:r>
          </a:p>
          <a:p>
            <a:pPr marL="297267" indent="-285750">
              <a:lnSpc>
                <a:spcPct val="100000"/>
              </a:lnSpc>
              <a:spcBef>
                <a:spcPts val="0"/>
              </a:spcBef>
              <a:spcAft>
                <a:spcPts val="600"/>
              </a:spcAft>
              <a:tabLst>
                <a:tab pos="194051" algn="l"/>
              </a:tabLst>
            </a:pPr>
            <a:endParaRPr lang="en-US" altLang="zh-CN" sz="2000" spc="-59" dirty="0">
              <a:solidFill>
                <a:srgbClr val="416477"/>
              </a:solidFill>
              <a:latin typeface="Avenir" panose="02000503020000020003" pitchFamily="2" charset="0"/>
            </a:endParaRPr>
          </a:p>
          <a:p>
            <a:pPr marL="297267" indent="-285750">
              <a:lnSpc>
                <a:spcPct val="100000"/>
              </a:lnSpc>
              <a:spcBef>
                <a:spcPts val="0"/>
              </a:spcBef>
              <a:spcAft>
                <a:spcPts val="600"/>
              </a:spcAft>
              <a:tabLst>
                <a:tab pos="194051" algn="l"/>
              </a:tabLst>
            </a:pPr>
            <a:r>
              <a:rPr lang="en-US" altLang="zh-CN" sz="2000" spc="-59" dirty="0">
                <a:solidFill>
                  <a:srgbClr val="416477"/>
                </a:solidFill>
                <a:latin typeface="Avenir" panose="02000503020000020003" pitchFamily="2" charset="0"/>
              </a:rPr>
              <a:t>Open Discussion</a:t>
            </a:r>
          </a:p>
          <a:p>
            <a:pPr marL="754467" lvl="1" indent="-285750">
              <a:lnSpc>
                <a:spcPct val="100000"/>
              </a:lnSpc>
              <a:spcBef>
                <a:spcPts val="0"/>
              </a:spcBef>
              <a:spcAft>
                <a:spcPts val="600"/>
              </a:spcAft>
              <a:tabLst>
                <a:tab pos="194051" algn="l"/>
              </a:tabLst>
            </a:pPr>
            <a:endParaRPr lang="en-US" sz="1600" spc="-59" dirty="0">
              <a:solidFill>
                <a:srgbClr val="416477"/>
              </a:solidFill>
              <a:latin typeface="Avenir" panose="02000503020000020003" pitchFamily="2" charset="0"/>
            </a:endParaRPr>
          </a:p>
          <a:p>
            <a:pPr marL="297267" indent="-285750">
              <a:lnSpc>
                <a:spcPct val="100000"/>
              </a:lnSpc>
              <a:spcBef>
                <a:spcPts val="0"/>
              </a:spcBef>
              <a:spcAft>
                <a:spcPts val="600"/>
              </a:spcAft>
              <a:tabLst>
                <a:tab pos="194051" algn="l"/>
              </a:tabLst>
            </a:pPr>
            <a:endParaRPr lang="en-US" sz="1800" spc="-59" dirty="0">
              <a:solidFill>
                <a:srgbClr val="416477"/>
              </a:solidFill>
              <a:latin typeface="Avenir" panose="02000503020000020003" pitchFamily="2" charset="0"/>
            </a:endParaRPr>
          </a:p>
        </p:txBody>
      </p:sp>
      <p:sp>
        <p:nvSpPr>
          <p:cNvPr id="7" name="object 6">
            <a:extLst>
              <a:ext uri="{FF2B5EF4-FFF2-40B4-BE49-F238E27FC236}">
                <a16:creationId xmlns:a16="http://schemas.microsoft.com/office/drawing/2014/main" id="{1D22BFE7-5CD4-274D-BB9F-DCC25252EFEE}"/>
              </a:ext>
            </a:extLst>
          </p:cNvPr>
          <p:cNvSpPr/>
          <p:nvPr/>
        </p:nvSpPr>
        <p:spPr>
          <a:xfrm>
            <a:off x="0" y="0"/>
            <a:ext cx="12188952" cy="859536"/>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8" name="Title 16">
            <a:extLst>
              <a:ext uri="{FF2B5EF4-FFF2-40B4-BE49-F238E27FC236}">
                <a16:creationId xmlns:a16="http://schemas.microsoft.com/office/drawing/2014/main" id="{D6F4D51F-C2E3-5248-8AE9-E5E6CD3CE111}"/>
              </a:ext>
            </a:extLst>
          </p:cNvPr>
          <p:cNvSpPr>
            <a:spLocks noGrp="1"/>
          </p:cNvSpPr>
          <p:nvPr>
            <p:ph type="title"/>
          </p:nvPr>
        </p:nvSpPr>
        <p:spPr>
          <a:xfrm>
            <a:off x="0" y="0"/>
            <a:ext cx="12192000" cy="932873"/>
          </a:xfrm>
        </p:spPr>
        <p:txBody>
          <a:bodyPr>
            <a:normAutofit/>
          </a:bodyPr>
          <a:lstStyle/>
          <a:p>
            <a:pPr marL="180975"/>
            <a:r>
              <a:rPr lang="en-US" dirty="0">
                <a:solidFill>
                  <a:schemeClr val="bg1"/>
                </a:solidFill>
              </a:rPr>
              <a:t>Next Steps</a:t>
            </a:r>
            <a:endParaRPr lang="en-GB" dirty="0">
              <a:solidFill>
                <a:schemeClr val="bg1"/>
              </a:solidFill>
              <a:latin typeface="Avenir Heavy" panose="02000503020000020003"/>
            </a:endParaRPr>
          </a:p>
        </p:txBody>
      </p:sp>
    </p:spTree>
    <p:extLst>
      <p:ext uri="{BB962C8B-B14F-4D97-AF65-F5344CB8AC3E}">
        <p14:creationId xmlns:p14="http://schemas.microsoft.com/office/powerpoint/2010/main" val="31913467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F5FE6-DA0B-9049-8566-136C92D9E043}"/>
              </a:ext>
            </a:extLst>
          </p:cNvPr>
          <p:cNvSpPr>
            <a:spLocks noGrp="1"/>
          </p:cNvSpPr>
          <p:nvPr>
            <p:ph type="ctrTitle"/>
          </p:nvPr>
        </p:nvSpPr>
        <p:spPr/>
        <p:txBody>
          <a:bodyPr>
            <a:normAutofit fontScale="90000"/>
          </a:bodyPr>
          <a:lstStyle/>
          <a:p>
            <a:r>
              <a:rPr lang="en-US" dirty="0"/>
              <a:t>ETSI TC MTS Contribution to </a:t>
            </a:r>
            <a:br>
              <a:rPr lang="en-US" dirty="0"/>
            </a:br>
            <a:r>
              <a:rPr lang="en-US" dirty="0"/>
              <a:t>Testing in IoT and Edge Computing</a:t>
            </a:r>
          </a:p>
        </p:txBody>
      </p:sp>
      <p:sp>
        <p:nvSpPr>
          <p:cNvPr id="3" name="Subtitle 2">
            <a:extLst>
              <a:ext uri="{FF2B5EF4-FFF2-40B4-BE49-F238E27FC236}">
                <a16:creationId xmlns:a16="http://schemas.microsoft.com/office/drawing/2014/main" id="{821E126D-D2E7-A94F-A2C9-CF75A3758EC5}"/>
              </a:ext>
            </a:extLst>
          </p:cNvPr>
          <p:cNvSpPr>
            <a:spLocks noGrp="1"/>
          </p:cNvSpPr>
          <p:nvPr>
            <p:ph type="subTitle" idx="1"/>
          </p:nvPr>
        </p:nvSpPr>
        <p:spPr/>
        <p:txBody>
          <a:bodyPr/>
          <a:lstStyle/>
          <a:p>
            <a:r>
              <a:rPr lang="en-US" dirty="0"/>
              <a:t>Axel Rennoch, Sascha Hackel</a:t>
            </a:r>
          </a:p>
          <a:p>
            <a:r>
              <a:rPr lang="en-US" dirty="0"/>
              <a:t>Fraunhofer FOKUS, Berlin</a:t>
            </a:r>
          </a:p>
        </p:txBody>
      </p:sp>
    </p:spTree>
    <p:extLst>
      <p:ext uri="{BB962C8B-B14F-4D97-AF65-F5344CB8AC3E}">
        <p14:creationId xmlns:p14="http://schemas.microsoft.com/office/powerpoint/2010/main" val="35641580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6C92C-17DE-8C4A-9002-C4A185033406}"/>
              </a:ext>
            </a:extLst>
          </p:cNvPr>
          <p:cNvSpPr>
            <a:spLocks noGrp="1"/>
          </p:cNvSpPr>
          <p:nvPr>
            <p:ph type="title"/>
          </p:nvPr>
        </p:nvSpPr>
        <p:spPr/>
        <p:txBody>
          <a:bodyPr/>
          <a:lstStyle/>
          <a:p>
            <a:r>
              <a:rPr lang="en-US" dirty="0"/>
              <a:t>ETSI TC MTS Motivation</a:t>
            </a:r>
          </a:p>
        </p:txBody>
      </p:sp>
      <p:sp>
        <p:nvSpPr>
          <p:cNvPr id="3" name="Content Placeholder 2">
            <a:extLst>
              <a:ext uri="{FF2B5EF4-FFF2-40B4-BE49-F238E27FC236}">
                <a16:creationId xmlns:a16="http://schemas.microsoft.com/office/drawing/2014/main" id="{FCDDD50A-5597-B241-91DE-09C42E813E41}"/>
              </a:ext>
            </a:extLst>
          </p:cNvPr>
          <p:cNvSpPr>
            <a:spLocks noGrp="1"/>
          </p:cNvSpPr>
          <p:nvPr>
            <p:ph idx="1"/>
          </p:nvPr>
        </p:nvSpPr>
        <p:spPr/>
        <p:txBody>
          <a:bodyPr>
            <a:normAutofit/>
          </a:bodyPr>
          <a:lstStyle/>
          <a:p>
            <a:pPr algn="just"/>
            <a:r>
              <a:rPr lang="en-GB" dirty="0"/>
              <a:t>IoT and Edge computing communication protocol and configuration requires especially </a:t>
            </a:r>
            <a:r>
              <a:rPr lang="en-GB" dirty="0">
                <a:solidFill>
                  <a:srgbClr val="FFFF00"/>
                </a:solidFill>
              </a:rPr>
              <a:t>high quality </a:t>
            </a:r>
            <a:r>
              <a:rPr lang="en-GB" dirty="0"/>
              <a:t>and </a:t>
            </a:r>
            <a:r>
              <a:rPr lang="en-GB" dirty="0">
                <a:solidFill>
                  <a:srgbClr val="FFFF00"/>
                </a:solidFill>
              </a:rPr>
              <a:t>confidence</a:t>
            </a:r>
            <a:r>
              <a:rPr lang="en-GB" dirty="0"/>
              <a:t> in the implementations. </a:t>
            </a:r>
          </a:p>
          <a:p>
            <a:pPr algn="just"/>
            <a:r>
              <a:rPr lang="en-US" dirty="0"/>
              <a:t>This applies for any test activities/scenarios, including </a:t>
            </a:r>
            <a:r>
              <a:rPr lang="en-US" dirty="0">
                <a:solidFill>
                  <a:srgbClr val="FFFF00"/>
                </a:solidFill>
              </a:rPr>
              <a:t>functional</a:t>
            </a:r>
            <a:r>
              <a:rPr lang="en-US" dirty="0"/>
              <a:t> conformance, interoperability scenarios or </a:t>
            </a:r>
            <a:r>
              <a:rPr lang="en-US" dirty="0">
                <a:solidFill>
                  <a:srgbClr val="FFFF00"/>
                </a:solidFill>
              </a:rPr>
              <a:t>non-functional</a:t>
            </a:r>
            <a:r>
              <a:rPr lang="en-US" dirty="0"/>
              <a:t> testing types (like robustness/security or performance).</a:t>
            </a:r>
            <a:endParaRPr lang="en-GB" dirty="0"/>
          </a:p>
          <a:p>
            <a:pPr algn="just"/>
            <a:r>
              <a:rPr lang="en-GB" dirty="0"/>
              <a:t>Testing methods and techniques should follow </a:t>
            </a:r>
            <a:r>
              <a:rPr lang="en-GB" dirty="0">
                <a:solidFill>
                  <a:srgbClr val="FFFF00"/>
                </a:solidFill>
              </a:rPr>
              <a:t>standardized</a:t>
            </a:r>
            <a:r>
              <a:rPr lang="en-GB" dirty="0"/>
              <a:t> </a:t>
            </a:r>
            <a:r>
              <a:rPr lang="en-GB" dirty="0">
                <a:solidFill>
                  <a:srgbClr val="FFFF00"/>
                </a:solidFill>
              </a:rPr>
              <a:t>approaches</a:t>
            </a:r>
            <a:r>
              <a:rPr lang="en-GB" dirty="0"/>
              <a:t> (as e.g. for mobile communication). </a:t>
            </a:r>
          </a:p>
        </p:txBody>
      </p:sp>
    </p:spTree>
    <p:extLst>
      <p:ext uri="{BB962C8B-B14F-4D97-AF65-F5344CB8AC3E}">
        <p14:creationId xmlns:p14="http://schemas.microsoft.com/office/powerpoint/2010/main" val="83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6C92C-17DE-8C4A-9002-C4A185033406}"/>
              </a:ext>
            </a:extLst>
          </p:cNvPr>
          <p:cNvSpPr>
            <a:spLocks noGrp="1"/>
          </p:cNvSpPr>
          <p:nvPr>
            <p:ph type="title"/>
          </p:nvPr>
        </p:nvSpPr>
        <p:spPr/>
        <p:txBody>
          <a:bodyPr/>
          <a:lstStyle/>
          <a:p>
            <a:r>
              <a:rPr lang="en-US" dirty="0"/>
              <a:t>ETSI TC MTS Vision</a:t>
            </a:r>
          </a:p>
        </p:txBody>
      </p:sp>
      <p:sp>
        <p:nvSpPr>
          <p:cNvPr id="3" name="Content Placeholder 2">
            <a:extLst>
              <a:ext uri="{FF2B5EF4-FFF2-40B4-BE49-F238E27FC236}">
                <a16:creationId xmlns:a16="http://schemas.microsoft.com/office/drawing/2014/main" id="{FCDDD50A-5597-B241-91DE-09C42E813E41}"/>
              </a:ext>
            </a:extLst>
          </p:cNvPr>
          <p:cNvSpPr>
            <a:spLocks noGrp="1"/>
          </p:cNvSpPr>
          <p:nvPr>
            <p:ph idx="1"/>
          </p:nvPr>
        </p:nvSpPr>
        <p:spPr/>
        <p:txBody>
          <a:bodyPr>
            <a:normAutofit/>
          </a:bodyPr>
          <a:lstStyle/>
          <a:p>
            <a:pPr algn="just"/>
            <a:r>
              <a:rPr lang="en-US" dirty="0"/>
              <a:t>Edge computing technologies and standards should be </a:t>
            </a:r>
            <a:r>
              <a:rPr lang="en-US" dirty="0">
                <a:solidFill>
                  <a:srgbClr val="FFFF00"/>
                </a:solidFill>
              </a:rPr>
              <a:t>accompanied by </a:t>
            </a:r>
            <a:r>
              <a:rPr lang="en-US" dirty="0"/>
              <a:t>corresponding unique definitions of </a:t>
            </a:r>
            <a:r>
              <a:rPr lang="en-US" dirty="0">
                <a:solidFill>
                  <a:srgbClr val="FFFF00"/>
                </a:solidFill>
              </a:rPr>
              <a:t>test</a:t>
            </a:r>
            <a:r>
              <a:rPr lang="en-US" dirty="0"/>
              <a:t> </a:t>
            </a:r>
            <a:r>
              <a:rPr lang="en-US" dirty="0">
                <a:solidFill>
                  <a:srgbClr val="FFFF00"/>
                </a:solidFill>
              </a:rPr>
              <a:t>scenarios</a:t>
            </a:r>
            <a:r>
              <a:rPr lang="en-US" dirty="0"/>
              <a:t> and </a:t>
            </a:r>
            <a:r>
              <a:rPr lang="en-US" dirty="0">
                <a:solidFill>
                  <a:srgbClr val="FFFF00"/>
                </a:solidFill>
              </a:rPr>
              <a:t>catalogues</a:t>
            </a:r>
            <a:r>
              <a:rPr lang="en-US" dirty="0"/>
              <a:t> (using standardized and well-known specification techniques).</a:t>
            </a:r>
          </a:p>
          <a:p>
            <a:pPr algn="just"/>
            <a:r>
              <a:rPr lang="en-GB" dirty="0">
                <a:solidFill>
                  <a:srgbClr val="FFFF00"/>
                </a:solidFill>
              </a:rPr>
              <a:t>Certification</a:t>
            </a:r>
            <a:r>
              <a:rPr lang="en-GB" dirty="0"/>
              <a:t> has to be based on </a:t>
            </a:r>
            <a:r>
              <a:rPr lang="en-GB" dirty="0">
                <a:solidFill>
                  <a:srgbClr val="FFFF00"/>
                </a:solidFill>
              </a:rPr>
              <a:t>standardized</a:t>
            </a:r>
            <a:r>
              <a:rPr lang="en-GB" dirty="0"/>
              <a:t> test </a:t>
            </a:r>
            <a:r>
              <a:rPr lang="en-GB" dirty="0">
                <a:solidFill>
                  <a:srgbClr val="FFFF00"/>
                </a:solidFill>
              </a:rPr>
              <a:t>catalogues</a:t>
            </a:r>
            <a:r>
              <a:rPr lang="en-GB" dirty="0"/>
              <a:t> and </a:t>
            </a:r>
            <a:r>
              <a:rPr lang="en-GB" dirty="0">
                <a:solidFill>
                  <a:srgbClr val="FFFF00"/>
                </a:solidFill>
              </a:rPr>
              <a:t>implementations</a:t>
            </a:r>
            <a:r>
              <a:rPr lang="en-GB" dirty="0"/>
              <a:t> using e.g. ETSI test languages (TDL and TTCN-3).</a:t>
            </a:r>
          </a:p>
          <a:p>
            <a:pPr algn="just"/>
            <a:r>
              <a:rPr lang="en-US" dirty="0">
                <a:solidFill>
                  <a:srgbClr val="FFFF00"/>
                </a:solidFill>
              </a:rPr>
              <a:t>Samples</a:t>
            </a:r>
            <a:r>
              <a:rPr lang="en-US" dirty="0"/>
              <a:t> are provided in </a:t>
            </a:r>
            <a:r>
              <a:rPr lang="en-US" dirty="0">
                <a:solidFill>
                  <a:srgbClr val="FFFF00"/>
                </a:solidFill>
              </a:rPr>
              <a:t>AIOTI Report, Section 4.2.4</a:t>
            </a:r>
          </a:p>
        </p:txBody>
      </p:sp>
    </p:spTree>
    <p:extLst>
      <p:ext uri="{BB962C8B-B14F-4D97-AF65-F5344CB8AC3E}">
        <p14:creationId xmlns:p14="http://schemas.microsoft.com/office/powerpoint/2010/main" val="236810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DF70D-283D-C04D-8910-D47D8A70797C}"/>
              </a:ext>
            </a:extLst>
          </p:cNvPr>
          <p:cNvSpPr>
            <a:spLocks noGrp="1"/>
          </p:cNvSpPr>
          <p:nvPr>
            <p:ph type="title"/>
          </p:nvPr>
        </p:nvSpPr>
        <p:spPr/>
        <p:txBody>
          <a:bodyPr/>
          <a:lstStyle/>
          <a:p>
            <a:r>
              <a:rPr lang="en-US" dirty="0"/>
              <a:t>What do we have?</a:t>
            </a:r>
          </a:p>
        </p:txBody>
      </p:sp>
      <p:sp>
        <p:nvSpPr>
          <p:cNvPr id="3" name="Text Placeholder 2">
            <a:extLst>
              <a:ext uri="{FF2B5EF4-FFF2-40B4-BE49-F238E27FC236}">
                <a16:creationId xmlns:a16="http://schemas.microsoft.com/office/drawing/2014/main" id="{73D161DD-8E5F-3B4C-944A-7D5198DDDA69}"/>
              </a:ext>
            </a:extLst>
          </p:cNvPr>
          <p:cNvSpPr>
            <a:spLocks noGrp="1"/>
          </p:cNvSpPr>
          <p:nvPr>
            <p:ph type="body" idx="1"/>
          </p:nvPr>
        </p:nvSpPr>
        <p:spPr/>
        <p:txBody>
          <a:bodyPr/>
          <a:lstStyle/>
          <a:p>
            <a:r>
              <a:rPr lang="en-US" dirty="0"/>
              <a:t>In AIOTI </a:t>
            </a:r>
            <a:br>
              <a:rPr lang="en-US" dirty="0"/>
            </a:br>
            <a:r>
              <a:rPr lang="en-US" dirty="0"/>
              <a:t>Edge Computing Standard Framework Concepts Release 1.0</a:t>
            </a:r>
          </a:p>
          <a:p>
            <a:endParaRPr lang="en-US" dirty="0"/>
          </a:p>
        </p:txBody>
      </p:sp>
      <p:pic>
        <p:nvPicPr>
          <p:cNvPr id="4" name="Graphic 3">
            <a:extLst>
              <a:ext uri="{FF2B5EF4-FFF2-40B4-BE49-F238E27FC236}">
                <a16:creationId xmlns:a16="http://schemas.microsoft.com/office/drawing/2014/main" id="{7D0603A1-4955-7E48-BA9E-D59D5F3F444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1850" y="925229"/>
            <a:ext cx="1168168" cy="934535"/>
          </a:xfrm>
          <a:prstGeom prst="rect">
            <a:avLst/>
          </a:prstGeom>
        </p:spPr>
      </p:pic>
    </p:spTree>
    <p:extLst>
      <p:ext uri="{BB962C8B-B14F-4D97-AF65-F5344CB8AC3E}">
        <p14:creationId xmlns:p14="http://schemas.microsoft.com/office/powerpoint/2010/main" val="17846594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7AB36A-56EB-4062-8974-54C7E8D79863}"/>
              </a:ext>
            </a:extLst>
          </p:cNvPr>
          <p:cNvSpPr>
            <a:spLocks noGrp="1"/>
          </p:cNvSpPr>
          <p:nvPr>
            <p:ph type="title"/>
          </p:nvPr>
        </p:nvSpPr>
        <p:spPr/>
        <p:txBody>
          <a:bodyPr/>
          <a:lstStyle/>
          <a:p>
            <a:r>
              <a:rPr lang="de-DE" dirty="0" err="1"/>
              <a:t>Existing</a:t>
            </a:r>
            <a:r>
              <a:rPr lang="de-DE" dirty="0"/>
              <a:t> QA/</a:t>
            </a:r>
            <a:r>
              <a:rPr lang="de-DE" dirty="0" err="1"/>
              <a:t>Testing</a:t>
            </a:r>
            <a:r>
              <a:rPr lang="de-DE" dirty="0"/>
              <a:t> </a:t>
            </a:r>
            <a:r>
              <a:rPr lang="de-DE" dirty="0" err="1"/>
              <a:t>Approaches</a:t>
            </a:r>
            <a:endParaRPr lang="de-DE" dirty="0"/>
          </a:p>
        </p:txBody>
      </p:sp>
      <p:sp>
        <p:nvSpPr>
          <p:cNvPr id="3" name="Inhaltsplatzhalter 2">
            <a:extLst>
              <a:ext uri="{FF2B5EF4-FFF2-40B4-BE49-F238E27FC236}">
                <a16:creationId xmlns:a16="http://schemas.microsoft.com/office/drawing/2014/main" id="{381D7CF0-CFF9-4BA9-AD8B-78547F02DE7F}"/>
              </a:ext>
            </a:extLst>
          </p:cNvPr>
          <p:cNvSpPr>
            <a:spLocks noGrp="1"/>
          </p:cNvSpPr>
          <p:nvPr>
            <p:ph idx="1"/>
          </p:nvPr>
        </p:nvSpPr>
        <p:spPr/>
        <p:txBody>
          <a:bodyPr>
            <a:noAutofit/>
          </a:bodyPr>
          <a:lstStyle/>
          <a:p>
            <a:pPr marL="342900" indent="-342900">
              <a:lnSpc>
                <a:spcPct val="80000"/>
              </a:lnSpc>
              <a:buFont typeface="Wingdings" panose="05000000000000000000" pitchFamily="2" charset="2"/>
              <a:buChar char="Ø"/>
            </a:pPr>
            <a:r>
              <a:rPr lang="de-DE" sz="2000" dirty="0" err="1">
                <a:solidFill>
                  <a:srgbClr val="FFFF00"/>
                </a:solidFill>
              </a:rPr>
              <a:t>Standardized</a:t>
            </a:r>
            <a:r>
              <a:rPr lang="de-DE" sz="2000" dirty="0">
                <a:solidFill>
                  <a:srgbClr val="FFFF00"/>
                </a:solidFill>
              </a:rPr>
              <a:t> Test </a:t>
            </a:r>
            <a:r>
              <a:rPr lang="de-DE" sz="2000" dirty="0" err="1">
                <a:solidFill>
                  <a:srgbClr val="FFFF00"/>
                </a:solidFill>
              </a:rPr>
              <a:t>purposes</a:t>
            </a:r>
            <a:endParaRPr lang="de-DE" sz="2000" dirty="0">
              <a:solidFill>
                <a:srgbClr val="FFFF00"/>
              </a:solidFill>
            </a:endParaRPr>
          </a:p>
          <a:p>
            <a:pPr lvl="2">
              <a:lnSpc>
                <a:spcPct val="120000"/>
              </a:lnSpc>
            </a:pPr>
            <a:r>
              <a:rPr lang="de-DE" dirty="0" err="1"/>
              <a:t>Used</a:t>
            </a:r>
            <a:r>
              <a:rPr lang="de-DE" dirty="0"/>
              <a:t> in multiple </a:t>
            </a:r>
            <a:r>
              <a:rPr lang="de-DE" b="1" u="sng" dirty="0" err="1"/>
              <a:t>domains</a:t>
            </a:r>
            <a:r>
              <a:rPr lang="de-DE" dirty="0"/>
              <a:t>:</a:t>
            </a:r>
            <a:br>
              <a:rPr lang="de-DE" dirty="0"/>
            </a:br>
            <a:r>
              <a:rPr lang="de-DE" dirty="0"/>
              <a:t>e.g. mobile, </a:t>
            </a:r>
            <a:r>
              <a:rPr lang="de-DE" dirty="0" err="1"/>
              <a:t>access</a:t>
            </a:r>
            <a:r>
              <a:rPr lang="de-DE" dirty="0"/>
              <a:t>/</a:t>
            </a:r>
            <a:r>
              <a:rPr lang="de-DE" dirty="0" err="1"/>
              <a:t>core</a:t>
            </a:r>
            <a:r>
              <a:rPr lang="de-DE" dirty="0"/>
              <a:t> </a:t>
            </a:r>
            <a:r>
              <a:rPr lang="de-DE" dirty="0" err="1"/>
              <a:t>networks</a:t>
            </a:r>
            <a:r>
              <a:rPr lang="de-DE" dirty="0"/>
              <a:t>, ITS, </a:t>
            </a:r>
            <a:r>
              <a:rPr lang="de-DE" dirty="0" err="1"/>
              <a:t>IoT</a:t>
            </a:r>
            <a:endParaRPr lang="de-DE" dirty="0"/>
          </a:p>
          <a:p>
            <a:pPr lvl="2">
              <a:lnSpc>
                <a:spcPct val="120000"/>
              </a:lnSpc>
            </a:pPr>
            <a:r>
              <a:rPr lang="de-DE" b="1" u="sng" dirty="0"/>
              <a:t>Test </a:t>
            </a:r>
            <a:r>
              <a:rPr lang="de-DE" b="1" u="sng" dirty="0" err="1"/>
              <a:t>types</a:t>
            </a:r>
            <a:r>
              <a:rPr lang="de-DE" dirty="0"/>
              <a:t>, e.g. </a:t>
            </a:r>
            <a:r>
              <a:rPr lang="de-DE" dirty="0" err="1"/>
              <a:t>conformance</a:t>
            </a:r>
            <a:r>
              <a:rPr lang="de-DE" dirty="0"/>
              <a:t>, </a:t>
            </a:r>
            <a:r>
              <a:rPr lang="de-DE" dirty="0" err="1"/>
              <a:t>interop</a:t>
            </a:r>
            <a:r>
              <a:rPr lang="de-DE" dirty="0"/>
              <a:t>, </a:t>
            </a:r>
            <a:r>
              <a:rPr lang="de-DE" dirty="0" err="1"/>
              <a:t>security</a:t>
            </a:r>
            <a:endParaRPr lang="de-DE" dirty="0"/>
          </a:p>
          <a:p>
            <a:pPr marL="342900" indent="-342900">
              <a:lnSpc>
                <a:spcPct val="80000"/>
              </a:lnSpc>
              <a:buFont typeface="Wingdings" panose="05000000000000000000" pitchFamily="2" charset="2"/>
              <a:buChar char="Ø"/>
            </a:pPr>
            <a:r>
              <a:rPr lang="de-DE" sz="2000" dirty="0" err="1">
                <a:solidFill>
                  <a:srgbClr val="FFFF00"/>
                </a:solidFill>
              </a:rPr>
              <a:t>Advanced</a:t>
            </a:r>
            <a:r>
              <a:rPr lang="de-DE" sz="2000" dirty="0">
                <a:solidFill>
                  <a:srgbClr val="FFFF00"/>
                </a:solidFill>
              </a:rPr>
              <a:t> </a:t>
            </a:r>
            <a:r>
              <a:rPr lang="de-DE" sz="2000" dirty="0" err="1">
                <a:solidFill>
                  <a:srgbClr val="FFFF00"/>
                </a:solidFill>
              </a:rPr>
              <a:t>testing</a:t>
            </a:r>
            <a:r>
              <a:rPr lang="de-DE" sz="2000" dirty="0">
                <a:solidFill>
                  <a:srgbClr val="FFFF00"/>
                </a:solidFill>
              </a:rPr>
              <a:t> </a:t>
            </a:r>
            <a:r>
              <a:rPr lang="de-DE" sz="2000" dirty="0" err="1">
                <a:solidFill>
                  <a:srgbClr val="FFFF00"/>
                </a:solidFill>
              </a:rPr>
              <a:t>technology</a:t>
            </a:r>
            <a:r>
              <a:rPr lang="de-DE" sz="2000" dirty="0">
                <a:solidFill>
                  <a:srgbClr val="FFFF00"/>
                </a:solidFill>
              </a:rPr>
              <a:t>:</a:t>
            </a:r>
          </a:p>
          <a:p>
            <a:pPr lvl="2">
              <a:lnSpc>
                <a:spcPct val="120000"/>
              </a:lnSpc>
            </a:pPr>
            <a:r>
              <a:rPr lang="de-DE" dirty="0" err="1"/>
              <a:t>Used</a:t>
            </a:r>
            <a:r>
              <a:rPr lang="de-DE" dirty="0"/>
              <a:t> </a:t>
            </a:r>
            <a:r>
              <a:rPr lang="de-DE" dirty="0" err="1"/>
              <a:t>for</a:t>
            </a:r>
            <a:r>
              <a:rPr lang="de-DE" dirty="0"/>
              <a:t> </a:t>
            </a:r>
            <a:r>
              <a:rPr lang="de-DE" b="1" u="sng" dirty="0" err="1"/>
              <a:t>certification</a:t>
            </a:r>
            <a:r>
              <a:rPr lang="de-DE" dirty="0"/>
              <a:t>: </a:t>
            </a:r>
            <a:br>
              <a:rPr lang="de-DE" dirty="0"/>
            </a:br>
            <a:r>
              <a:rPr lang="de-DE" dirty="0"/>
              <a:t>e.g. UMTS, LTE, 5G, oneM2M</a:t>
            </a:r>
          </a:p>
          <a:p>
            <a:pPr>
              <a:lnSpc>
                <a:spcPct val="80000"/>
              </a:lnSpc>
            </a:pPr>
            <a:r>
              <a:rPr lang="de-DE" sz="2000" dirty="0" err="1">
                <a:solidFill>
                  <a:srgbClr val="FFFF00"/>
                </a:solidFill>
              </a:rPr>
              <a:t>Qualified</a:t>
            </a:r>
            <a:r>
              <a:rPr lang="de-DE" sz="2000" dirty="0">
                <a:solidFill>
                  <a:srgbClr val="FFFF00"/>
                </a:solidFill>
              </a:rPr>
              <a:t> </a:t>
            </a:r>
            <a:r>
              <a:rPr lang="de-DE" sz="2000" dirty="0" err="1">
                <a:solidFill>
                  <a:srgbClr val="FFFF00"/>
                </a:solidFill>
              </a:rPr>
              <a:t>IoT-Testware</a:t>
            </a:r>
            <a:r>
              <a:rPr lang="de-DE" sz="2000" dirty="0">
                <a:solidFill>
                  <a:srgbClr val="FFFF00"/>
                </a:solidFill>
              </a:rPr>
              <a:t> (code):</a:t>
            </a:r>
          </a:p>
          <a:p>
            <a:pPr lvl="2">
              <a:lnSpc>
                <a:spcPct val="120000"/>
              </a:lnSpc>
            </a:pPr>
            <a:r>
              <a:rPr lang="de-DE" dirty="0" err="1"/>
              <a:t>Executable</a:t>
            </a:r>
            <a:r>
              <a:rPr lang="de-DE" dirty="0"/>
              <a:t> </a:t>
            </a:r>
            <a:r>
              <a:rPr lang="de-DE" dirty="0" err="1"/>
              <a:t>with</a:t>
            </a:r>
            <a:r>
              <a:rPr lang="de-DE" dirty="0"/>
              <a:t> </a:t>
            </a:r>
            <a:r>
              <a:rPr lang="de-DE" b="1" u="sng" dirty="0"/>
              <a:t>open source</a:t>
            </a:r>
            <a:r>
              <a:rPr lang="de-DE" dirty="0"/>
              <a:t> </a:t>
            </a:r>
            <a:r>
              <a:rPr lang="de-DE" dirty="0" err="1"/>
              <a:t>or</a:t>
            </a:r>
            <a:r>
              <a:rPr lang="de-DE" dirty="0"/>
              <a:t> </a:t>
            </a:r>
            <a:br>
              <a:rPr lang="de-DE" dirty="0"/>
            </a:br>
            <a:r>
              <a:rPr lang="de-DE" dirty="0" err="1"/>
              <a:t>commercial</a:t>
            </a:r>
            <a:r>
              <a:rPr lang="de-DE" dirty="0"/>
              <a:t> TTCN-3 </a:t>
            </a:r>
            <a:r>
              <a:rPr lang="de-DE" b="1" u="sng" dirty="0" err="1"/>
              <a:t>tools</a:t>
            </a:r>
            <a:endParaRPr lang="de-DE" b="1" u="sng" dirty="0"/>
          </a:p>
        </p:txBody>
      </p:sp>
      <p:pic>
        <p:nvPicPr>
          <p:cNvPr id="4" name="Grafik 3">
            <a:extLst>
              <a:ext uri="{FF2B5EF4-FFF2-40B4-BE49-F238E27FC236}">
                <a16:creationId xmlns:a16="http://schemas.microsoft.com/office/drawing/2014/main" id="{2EEB7D85-B373-4D72-9B61-B9A05A9EA0D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14168" y="5165515"/>
            <a:ext cx="1825444" cy="428980"/>
          </a:xfrm>
          <a:prstGeom prst="rect">
            <a:avLst/>
          </a:prstGeom>
          <a:ln>
            <a:noFill/>
          </a:ln>
          <a:effectLst>
            <a:outerShdw blurRad="292100" dist="139700" dir="2700000" algn="tl" rotWithShape="0">
              <a:srgbClr val="333333">
                <a:alpha val="65000"/>
              </a:srgbClr>
            </a:outerShdw>
          </a:effectLst>
        </p:spPr>
      </p:pic>
      <p:pic>
        <p:nvPicPr>
          <p:cNvPr id="5" name="Grafik 4">
            <a:extLst>
              <a:ext uri="{FF2B5EF4-FFF2-40B4-BE49-F238E27FC236}">
                <a16:creationId xmlns:a16="http://schemas.microsoft.com/office/drawing/2014/main" id="{C674B50F-9AC3-4ADC-80F4-DFDE1E85BCE4}"/>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282396" y="3450017"/>
            <a:ext cx="2128543" cy="1064273"/>
          </a:xfrm>
          <a:prstGeom prst="rect">
            <a:avLst/>
          </a:prstGeom>
          <a:ln>
            <a:noFill/>
          </a:ln>
          <a:effectLst>
            <a:outerShdw blurRad="292100" dist="139700" dir="2700000" algn="tl" rotWithShape="0">
              <a:srgbClr val="333333">
                <a:alpha val="65000"/>
              </a:srgbClr>
            </a:outerShdw>
          </a:effectLst>
        </p:spPr>
      </p:pic>
      <p:pic>
        <p:nvPicPr>
          <p:cNvPr id="6" name="Grafik 5">
            <a:extLst>
              <a:ext uri="{FF2B5EF4-FFF2-40B4-BE49-F238E27FC236}">
                <a16:creationId xmlns:a16="http://schemas.microsoft.com/office/drawing/2014/main" id="{72B2C64F-5DBC-47A4-8D9F-AEC980A5CBB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344160" y="1856131"/>
            <a:ext cx="2005017" cy="605288"/>
          </a:xfrm>
          <a:prstGeom prst="rect">
            <a:avLst/>
          </a:prstGeom>
          <a:ln>
            <a:noFill/>
          </a:ln>
          <a:effectLst>
            <a:outerShdw blurRad="292100" dist="139700" dir="2700000" algn="tl" rotWithShape="0">
              <a:srgbClr val="333333">
                <a:alpha val="65000"/>
              </a:srgbClr>
            </a:outerShdw>
          </a:effectLst>
        </p:spPr>
      </p:pic>
      <p:pic>
        <p:nvPicPr>
          <p:cNvPr id="7" name="Picture 34">
            <a:extLst>
              <a:ext uri="{FF2B5EF4-FFF2-40B4-BE49-F238E27FC236}">
                <a16:creationId xmlns:a16="http://schemas.microsoft.com/office/drawing/2014/main" id="{A0FC4B78-20C2-4F1C-9BE4-59AA6F880A2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026530" y="5046344"/>
            <a:ext cx="1070176" cy="658213"/>
          </a:xfrm>
          <a:prstGeom prst="rect">
            <a:avLst/>
          </a:prstGeom>
          <a:ln>
            <a:noFill/>
          </a:ln>
          <a:effectLst>
            <a:outerShdw blurRad="292100" dist="139700" dir="2700000" algn="tl" rotWithShape="0">
              <a:srgbClr val="333333">
                <a:alpha val="65000"/>
              </a:srgbClr>
            </a:outerShdw>
          </a:effectLst>
        </p:spPr>
      </p:pic>
      <p:grpSp>
        <p:nvGrpSpPr>
          <p:cNvPr id="8" name="Gruppieren 7">
            <a:extLst>
              <a:ext uri="{FF2B5EF4-FFF2-40B4-BE49-F238E27FC236}">
                <a16:creationId xmlns:a16="http://schemas.microsoft.com/office/drawing/2014/main" id="{1A5D8E9A-849E-4CF0-9060-EBB6712B9E41}"/>
              </a:ext>
            </a:extLst>
          </p:cNvPr>
          <p:cNvGrpSpPr/>
          <p:nvPr/>
        </p:nvGrpSpPr>
        <p:grpSpPr>
          <a:xfrm>
            <a:off x="9726570" y="1825626"/>
            <a:ext cx="1711852" cy="2306175"/>
            <a:chOff x="9432431" y="1305814"/>
            <a:chExt cx="2281941" cy="3074188"/>
          </a:xfrm>
        </p:grpSpPr>
        <p:pic>
          <p:nvPicPr>
            <p:cNvPr id="9" name="Grafik 8">
              <a:extLst>
                <a:ext uri="{FF2B5EF4-FFF2-40B4-BE49-F238E27FC236}">
                  <a16:creationId xmlns:a16="http://schemas.microsoft.com/office/drawing/2014/main" id="{A2B0E37F-AF13-4F55-A36A-5569AB41F2D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432431" y="1305814"/>
              <a:ext cx="949354" cy="1341609"/>
            </a:xfrm>
            <a:prstGeom prst="rect">
              <a:avLst/>
            </a:prstGeom>
            <a:ln>
              <a:noFill/>
            </a:ln>
            <a:effectLst>
              <a:outerShdw blurRad="292100" dist="139700" dir="2700000" algn="tl" rotWithShape="0">
                <a:srgbClr val="333333">
                  <a:alpha val="65000"/>
                </a:srgbClr>
              </a:outerShdw>
            </a:effectLst>
          </p:spPr>
        </p:pic>
        <p:pic>
          <p:nvPicPr>
            <p:cNvPr id="10" name="Grafik 9">
              <a:extLst>
                <a:ext uri="{FF2B5EF4-FFF2-40B4-BE49-F238E27FC236}">
                  <a16:creationId xmlns:a16="http://schemas.microsoft.com/office/drawing/2014/main" id="{8C8F5DC5-095B-4384-ACE5-04408356EEE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067339" y="2094810"/>
              <a:ext cx="1012125" cy="1439784"/>
            </a:xfrm>
            <a:prstGeom prst="rect">
              <a:avLst/>
            </a:prstGeom>
            <a:ln>
              <a:noFill/>
            </a:ln>
            <a:effectLst>
              <a:outerShdw blurRad="292100" dist="139700" dir="2700000" algn="tl" rotWithShape="0">
                <a:srgbClr val="333333">
                  <a:alpha val="65000"/>
                </a:srgbClr>
              </a:outerShdw>
            </a:effectLst>
          </p:spPr>
        </p:pic>
        <p:pic>
          <p:nvPicPr>
            <p:cNvPr id="11" name="Grafik 10">
              <a:extLst>
                <a:ext uri="{FF2B5EF4-FFF2-40B4-BE49-F238E27FC236}">
                  <a16:creationId xmlns:a16="http://schemas.microsoft.com/office/drawing/2014/main" id="{DF3FBB5F-E9D2-4919-BFD8-A07D6206FA8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657162" y="2880270"/>
              <a:ext cx="1057210" cy="1499732"/>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42701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F5FE6-DA0B-9049-8566-136C92D9E043}"/>
              </a:ext>
            </a:extLst>
          </p:cNvPr>
          <p:cNvSpPr>
            <a:spLocks noGrp="1"/>
          </p:cNvSpPr>
          <p:nvPr>
            <p:ph type="ctrTitle"/>
          </p:nvPr>
        </p:nvSpPr>
        <p:spPr>
          <a:xfrm>
            <a:off x="544689" y="2517422"/>
            <a:ext cx="11353800" cy="3141667"/>
          </a:xfrm>
        </p:spPr>
        <p:txBody>
          <a:bodyPr>
            <a:normAutofit fontScale="90000"/>
          </a:bodyPr>
          <a:lstStyle/>
          <a:p>
            <a:r>
              <a:rPr lang="en-US" altLang="zh-CN" dirty="0">
                <a:effectLst/>
              </a:rPr>
              <a:t>IoT and Edge Computing impact on Beyond 5G: enabling technologies and challenges Release 1.0</a:t>
            </a:r>
            <a:br>
              <a:rPr lang="en-GB" altLang="zh-CN" dirty="0">
                <a:effectLst/>
              </a:rPr>
            </a:br>
            <a:br>
              <a:rPr lang="en-GB" altLang="zh-CN" dirty="0">
                <a:effectLst/>
              </a:rPr>
            </a:br>
            <a:r>
              <a:rPr lang="en-GB" altLang="zh-CN" sz="3600" dirty="0">
                <a:effectLst/>
              </a:rPr>
              <a:t>Webinar, 27 October 2021</a:t>
            </a:r>
            <a:endParaRPr lang="en-US" sz="3600" dirty="0"/>
          </a:p>
        </p:txBody>
      </p:sp>
    </p:spTree>
    <p:extLst>
      <p:ext uri="{BB962C8B-B14F-4D97-AF65-F5344CB8AC3E}">
        <p14:creationId xmlns:p14="http://schemas.microsoft.com/office/powerpoint/2010/main" val="8915964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52B4E1-FDB1-4481-B7D1-51627DF9E7BE}"/>
              </a:ext>
            </a:extLst>
          </p:cNvPr>
          <p:cNvSpPr>
            <a:spLocks noGrp="1"/>
          </p:cNvSpPr>
          <p:nvPr>
            <p:ph type="title"/>
          </p:nvPr>
        </p:nvSpPr>
        <p:spPr/>
        <p:txBody>
          <a:bodyPr/>
          <a:lstStyle/>
          <a:p>
            <a:r>
              <a:rPr lang="de-DE" dirty="0"/>
              <a:t>Initial Working </a:t>
            </a:r>
            <a:r>
              <a:rPr lang="de-DE" dirty="0" err="1"/>
              <a:t>Results</a:t>
            </a:r>
            <a:r>
              <a:rPr lang="de-DE" dirty="0"/>
              <a:t> (AIOTI report)</a:t>
            </a:r>
          </a:p>
        </p:txBody>
      </p:sp>
      <p:sp>
        <p:nvSpPr>
          <p:cNvPr id="3" name="Inhaltsplatzhalter 2">
            <a:extLst>
              <a:ext uri="{FF2B5EF4-FFF2-40B4-BE49-F238E27FC236}">
                <a16:creationId xmlns:a16="http://schemas.microsoft.com/office/drawing/2014/main" id="{EE689385-FEC4-454E-BDE5-57CEA5D5B4CB}"/>
              </a:ext>
            </a:extLst>
          </p:cNvPr>
          <p:cNvSpPr>
            <a:spLocks noGrp="1"/>
          </p:cNvSpPr>
          <p:nvPr>
            <p:ph idx="1"/>
          </p:nvPr>
        </p:nvSpPr>
        <p:spPr/>
        <p:txBody>
          <a:bodyPr>
            <a:normAutofit/>
          </a:bodyPr>
          <a:lstStyle/>
          <a:p>
            <a:pPr marL="0" indent="0">
              <a:buNone/>
            </a:pPr>
            <a:r>
              <a:rPr lang="en-US" dirty="0">
                <a:solidFill>
                  <a:srgbClr val="FFFF00"/>
                </a:solidFill>
              </a:rPr>
              <a:t>ETSI</a:t>
            </a:r>
            <a:r>
              <a:rPr lang="en-US" dirty="0"/>
              <a:t> committee on Methods for Testing and Specifications (MTS) completed a first set of test specification standards:</a:t>
            </a:r>
          </a:p>
          <a:p>
            <a:pPr lvl="1"/>
            <a:r>
              <a:rPr lang="en-US" sz="2800" dirty="0" err="1">
                <a:solidFill>
                  <a:srgbClr val="FFFF00"/>
                </a:solidFill>
              </a:rPr>
              <a:t>CoAP</a:t>
            </a:r>
            <a:r>
              <a:rPr lang="en-US" sz="2800" dirty="0"/>
              <a:t> conformance, security and performance </a:t>
            </a:r>
            <a:r>
              <a:rPr lang="en-US" sz="2800" dirty="0">
                <a:solidFill>
                  <a:srgbClr val="FFFF00"/>
                </a:solidFill>
              </a:rPr>
              <a:t>(TS 103596)</a:t>
            </a:r>
          </a:p>
          <a:p>
            <a:pPr lvl="1"/>
            <a:r>
              <a:rPr lang="en-US" sz="2800" dirty="0">
                <a:solidFill>
                  <a:srgbClr val="FFFF00"/>
                </a:solidFill>
              </a:rPr>
              <a:t>MQTT</a:t>
            </a:r>
            <a:r>
              <a:rPr lang="en-US" sz="2800" dirty="0"/>
              <a:t> conformance, security and performance </a:t>
            </a:r>
            <a:r>
              <a:rPr lang="en-US" sz="2800" dirty="0">
                <a:solidFill>
                  <a:srgbClr val="FFFF00"/>
                </a:solidFill>
              </a:rPr>
              <a:t>(TS 103597)</a:t>
            </a:r>
          </a:p>
          <a:p>
            <a:pPr lvl="1"/>
            <a:r>
              <a:rPr lang="en-US" sz="2800" dirty="0"/>
              <a:t>Foundational </a:t>
            </a:r>
            <a:r>
              <a:rPr lang="en-US" sz="2800" dirty="0">
                <a:solidFill>
                  <a:srgbClr val="FFFF00"/>
                </a:solidFill>
              </a:rPr>
              <a:t>Security IoT-Profile </a:t>
            </a:r>
            <a:r>
              <a:rPr lang="en-US" sz="2800" dirty="0"/>
              <a:t>by IEC 62443 </a:t>
            </a:r>
            <a:r>
              <a:rPr lang="en-US" sz="2800" dirty="0">
                <a:solidFill>
                  <a:srgbClr val="FFFF00"/>
                </a:solidFill>
              </a:rPr>
              <a:t>(TS 103646)</a:t>
            </a:r>
          </a:p>
          <a:p>
            <a:endParaRPr lang="en-US" dirty="0"/>
          </a:p>
          <a:p>
            <a:pPr marL="0" indent="0">
              <a:buNone/>
            </a:pPr>
            <a:r>
              <a:rPr lang="en-US" dirty="0"/>
              <a:t>Please refer to ETSI: MTS Test specifications for IoT: </a:t>
            </a:r>
          </a:p>
          <a:p>
            <a:pPr marL="0" indent="0">
              <a:buNone/>
            </a:pPr>
            <a:r>
              <a:rPr lang="en-US" dirty="0">
                <a:hlinkClick r:id="rId3">
                  <a:extLst>
                    <a:ext uri="{A12FA001-AC4F-418D-AE19-62706E023703}">
                      <ahyp:hlinkClr xmlns:ahyp="http://schemas.microsoft.com/office/drawing/2018/hyperlinkcolor" val="tx"/>
                    </a:ext>
                  </a:extLst>
                </a:hlinkClick>
              </a:rPr>
              <a:t>www.etsi.org/standards/getstandards#page=1&amp;TB=860&amp;sort=3</a:t>
            </a:r>
            <a:endParaRPr lang="en-US" dirty="0"/>
          </a:p>
          <a:p>
            <a:pPr marL="0" indent="0">
              <a:buNone/>
            </a:pPr>
            <a:endParaRPr lang="en-US" dirty="0"/>
          </a:p>
          <a:p>
            <a:endParaRPr lang="de-DE" dirty="0"/>
          </a:p>
        </p:txBody>
      </p:sp>
    </p:spTree>
    <p:extLst>
      <p:ext uri="{BB962C8B-B14F-4D97-AF65-F5344CB8AC3E}">
        <p14:creationId xmlns:p14="http://schemas.microsoft.com/office/powerpoint/2010/main" val="95589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DF70D-283D-C04D-8910-D47D8A70797C}"/>
              </a:ext>
            </a:extLst>
          </p:cNvPr>
          <p:cNvSpPr>
            <a:spLocks noGrp="1"/>
          </p:cNvSpPr>
          <p:nvPr>
            <p:ph type="title"/>
          </p:nvPr>
        </p:nvSpPr>
        <p:spPr/>
        <p:txBody>
          <a:bodyPr/>
          <a:lstStyle/>
          <a:p>
            <a:r>
              <a:rPr lang="en-GB" dirty="0">
                <a:effectLst/>
              </a:rPr>
              <a:t>What we do have to consider?</a:t>
            </a:r>
            <a:endParaRPr lang="en-US" dirty="0"/>
          </a:p>
        </p:txBody>
      </p:sp>
      <p:sp>
        <p:nvSpPr>
          <p:cNvPr id="3" name="Text Placeholder 2">
            <a:extLst>
              <a:ext uri="{FF2B5EF4-FFF2-40B4-BE49-F238E27FC236}">
                <a16:creationId xmlns:a16="http://schemas.microsoft.com/office/drawing/2014/main" id="{73D161DD-8E5F-3B4C-944A-7D5198DDDA69}"/>
              </a:ext>
            </a:extLst>
          </p:cNvPr>
          <p:cNvSpPr>
            <a:spLocks noGrp="1"/>
          </p:cNvSpPr>
          <p:nvPr>
            <p:ph type="body" idx="1"/>
          </p:nvPr>
        </p:nvSpPr>
        <p:spPr/>
        <p:txBody>
          <a:bodyPr/>
          <a:lstStyle/>
          <a:p>
            <a:r>
              <a:rPr lang="en-US" dirty="0"/>
              <a:t>For AIOTI </a:t>
            </a:r>
            <a:br>
              <a:rPr lang="en-US" dirty="0"/>
            </a:br>
            <a:r>
              <a:rPr lang="en-US" dirty="0"/>
              <a:t>Edge Computing Standard Framework Concepts Release 1.x</a:t>
            </a:r>
          </a:p>
        </p:txBody>
      </p:sp>
      <p:pic>
        <p:nvPicPr>
          <p:cNvPr id="4" name="Graphic 3">
            <a:extLst>
              <a:ext uri="{FF2B5EF4-FFF2-40B4-BE49-F238E27FC236}">
                <a16:creationId xmlns:a16="http://schemas.microsoft.com/office/drawing/2014/main" id="{7D0603A1-4955-7E48-BA9E-D59D5F3F444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1850" y="925229"/>
            <a:ext cx="1168168" cy="934535"/>
          </a:xfrm>
          <a:prstGeom prst="rect">
            <a:avLst/>
          </a:prstGeom>
        </p:spPr>
      </p:pic>
    </p:spTree>
    <p:extLst>
      <p:ext uri="{BB962C8B-B14F-4D97-AF65-F5344CB8AC3E}">
        <p14:creationId xmlns:p14="http://schemas.microsoft.com/office/powerpoint/2010/main" val="25975439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348BC3B-8EFC-4D9B-88D0-920888298387}"/>
              </a:ext>
            </a:extLst>
          </p:cNvPr>
          <p:cNvSpPr>
            <a:spLocks noGrp="1"/>
          </p:cNvSpPr>
          <p:nvPr>
            <p:ph type="title"/>
          </p:nvPr>
        </p:nvSpPr>
        <p:spPr/>
        <p:txBody>
          <a:bodyPr/>
          <a:lstStyle/>
          <a:p>
            <a:r>
              <a:rPr lang="en-US" dirty="0"/>
              <a:t>Specific IoT and Edge Aspects for Testing</a:t>
            </a:r>
            <a:endParaRPr lang="de-DE" dirty="0"/>
          </a:p>
        </p:txBody>
      </p:sp>
      <p:sp>
        <p:nvSpPr>
          <p:cNvPr id="5" name="Inhaltsplatzhalter 4">
            <a:extLst>
              <a:ext uri="{FF2B5EF4-FFF2-40B4-BE49-F238E27FC236}">
                <a16:creationId xmlns:a16="http://schemas.microsoft.com/office/drawing/2014/main" id="{F9DD9D93-545B-4D82-A48A-4CA762400832}"/>
              </a:ext>
            </a:extLst>
          </p:cNvPr>
          <p:cNvSpPr>
            <a:spLocks noGrp="1"/>
          </p:cNvSpPr>
          <p:nvPr>
            <p:ph idx="1"/>
          </p:nvPr>
        </p:nvSpPr>
        <p:spPr/>
        <p:txBody>
          <a:bodyPr>
            <a:noAutofit/>
          </a:bodyPr>
          <a:lstStyle/>
          <a:p>
            <a:pPr marL="0" lvl="1" indent="0">
              <a:spcBef>
                <a:spcPts val="1000"/>
              </a:spcBef>
              <a:buNone/>
            </a:pPr>
            <a:r>
              <a:rPr lang="de-DE" sz="2000" i="1" u="sng" dirty="0">
                <a:solidFill>
                  <a:srgbClr val="FFFF00"/>
                </a:solidFill>
              </a:rPr>
              <a:t>Distributed, </a:t>
            </a:r>
            <a:r>
              <a:rPr lang="de-DE" sz="2000" i="1" u="sng" dirty="0" err="1">
                <a:solidFill>
                  <a:srgbClr val="FFFF00"/>
                </a:solidFill>
              </a:rPr>
              <a:t>heterogeneous</a:t>
            </a:r>
            <a:r>
              <a:rPr lang="de-DE" sz="2000" i="1" u="sng" dirty="0">
                <a:solidFill>
                  <a:srgbClr val="FFFF00"/>
                </a:solidFill>
              </a:rPr>
              <a:t> </a:t>
            </a:r>
            <a:r>
              <a:rPr lang="de-DE" sz="2000" i="1" u="sng" dirty="0" err="1">
                <a:solidFill>
                  <a:srgbClr val="FFFF00"/>
                </a:solidFill>
              </a:rPr>
              <a:t>architectures</a:t>
            </a:r>
            <a:r>
              <a:rPr lang="de-DE" sz="2000" i="1" u="sng" dirty="0">
                <a:solidFill>
                  <a:srgbClr val="FFFF00"/>
                </a:solidFill>
              </a:rPr>
              <a:t> and </a:t>
            </a:r>
            <a:r>
              <a:rPr lang="de-DE" sz="2000" i="1" u="sng" dirty="0" err="1">
                <a:solidFill>
                  <a:srgbClr val="FFFF00"/>
                </a:solidFill>
              </a:rPr>
              <a:t>interfaces</a:t>
            </a:r>
            <a:endParaRPr lang="en-US" sz="2000" i="1" u="sng" dirty="0">
              <a:solidFill>
                <a:srgbClr val="FFFF00"/>
              </a:solidFill>
            </a:endParaRPr>
          </a:p>
          <a:p>
            <a:pPr marL="522900" lvl="2" indent="-342900">
              <a:lnSpc>
                <a:spcPct val="70000"/>
              </a:lnSpc>
            </a:pPr>
            <a:r>
              <a:rPr lang="en-US" dirty="0"/>
              <a:t>Interoperability and Security requirements</a:t>
            </a:r>
          </a:p>
          <a:p>
            <a:pPr marL="522900" lvl="2" indent="-342900">
              <a:lnSpc>
                <a:spcPct val="70000"/>
              </a:lnSpc>
            </a:pPr>
            <a:r>
              <a:rPr lang="en-US" dirty="0"/>
              <a:t>Multiple vendor devices/platforms</a:t>
            </a:r>
          </a:p>
          <a:p>
            <a:pPr marL="522900" lvl="2" indent="-342900">
              <a:lnSpc>
                <a:spcPct val="70000"/>
              </a:lnSpc>
            </a:pPr>
            <a:r>
              <a:rPr lang="en-US" dirty="0"/>
              <a:t>Domains specific applications, objects and functions (under test), use cases</a:t>
            </a:r>
          </a:p>
          <a:p>
            <a:pPr marL="522900" lvl="2" indent="-342900">
              <a:lnSpc>
                <a:spcPct val="70000"/>
              </a:lnSpc>
            </a:pPr>
            <a:r>
              <a:rPr lang="en-US" dirty="0"/>
              <a:t>Synergies and reusability of test harness from different verticals?</a:t>
            </a:r>
          </a:p>
          <a:p>
            <a:pPr marL="0" lvl="1" indent="0">
              <a:lnSpc>
                <a:spcPct val="110000"/>
              </a:lnSpc>
              <a:spcBef>
                <a:spcPts val="1000"/>
              </a:spcBef>
              <a:buNone/>
            </a:pPr>
            <a:r>
              <a:rPr lang="en-US" sz="2000" i="1" u="sng" dirty="0">
                <a:solidFill>
                  <a:srgbClr val="FFFF00"/>
                </a:solidFill>
              </a:rPr>
              <a:t>Management at the edge (nodes)</a:t>
            </a:r>
          </a:p>
          <a:p>
            <a:pPr marL="522900" lvl="2" indent="-342900">
              <a:lnSpc>
                <a:spcPct val="70000"/>
              </a:lnSpc>
            </a:pPr>
            <a:r>
              <a:rPr lang="en-US" dirty="0"/>
              <a:t>Mobility of devices</a:t>
            </a:r>
          </a:p>
          <a:p>
            <a:pPr marL="522900" lvl="2" indent="-342900">
              <a:lnSpc>
                <a:spcPct val="70000"/>
              </a:lnSpc>
            </a:pPr>
            <a:r>
              <a:rPr lang="en-US" dirty="0"/>
              <a:t>Elasticity and fluctuation of data workload (container/</a:t>
            </a:r>
            <a:r>
              <a:rPr lang="en-US" dirty="0" err="1"/>
              <a:t>kubernetes</a:t>
            </a:r>
            <a:r>
              <a:rPr lang="en-US" dirty="0"/>
              <a:t> pods etc.)</a:t>
            </a:r>
          </a:p>
          <a:p>
            <a:pPr marL="522900" lvl="2" indent="-342900">
              <a:lnSpc>
                <a:spcPct val="70000"/>
              </a:lnSpc>
            </a:pPr>
            <a:r>
              <a:rPr lang="en-US" dirty="0"/>
              <a:t>Provisioning, orchestration and coordination (deterministic capabilities, SDN)</a:t>
            </a:r>
          </a:p>
          <a:p>
            <a:pPr marL="0" lvl="1" indent="0">
              <a:lnSpc>
                <a:spcPct val="110000"/>
              </a:lnSpc>
              <a:spcBef>
                <a:spcPts val="1000"/>
              </a:spcBef>
              <a:buNone/>
            </a:pPr>
            <a:r>
              <a:rPr lang="en-US" sz="2000" i="1" u="sng" dirty="0">
                <a:solidFill>
                  <a:srgbClr val="FFFF00"/>
                </a:solidFill>
              </a:rPr>
              <a:t>Performance/resource restrictions at IoT layer</a:t>
            </a:r>
          </a:p>
          <a:p>
            <a:pPr marL="522900" lvl="2" indent="-342900">
              <a:lnSpc>
                <a:spcPct val="70000"/>
              </a:lnSpc>
            </a:pPr>
            <a:r>
              <a:rPr lang="en-US" dirty="0"/>
              <a:t>Big amount of devices (capacity and scalability)</a:t>
            </a:r>
          </a:p>
          <a:p>
            <a:pPr marL="522900" lvl="2" indent="-342900">
              <a:lnSpc>
                <a:spcPct val="70000"/>
              </a:lnSpc>
            </a:pPr>
            <a:r>
              <a:rPr lang="en-US" dirty="0"/>
              <a:t>Ultra-low latency (≈ </a:t>
            </a:r>
            <a:r>
              <a:rPr lang="en-US" dirty="0" err="1"/>
              <a:t>ms</a:t>
            </a:r>
            <a:r>
              <a:rPr lang="en-US" dirty="0"/>
              <a:t>) is critical for real-time type of application</a:t>
            </a:r>
          </a:p>
          <a:p>
            <a:pPr marL="522900" lvl="2" indent="-342900">
              <a:lnSpc>
                <a:spcPct val="70000"/>
              </a:lnSpc>
            </a:pPr>
            <a:r>
              <a:rPr lang="en-US" dirty="0"/>
              <a:t>Limited connectivity and power consumption (limited autonomy)</a:t>
            </a:r>
          </a:p>
        </p:txBody>
      </p:sp>
    </p:spTree>
    <p:extLst>
      <p:ext uri="{BB962C8B-B14F-4D97-AF65-F5344CB8AC3E}">
        <p14:creationId xmlns:p14="http://schemas.microsoft.com/office/powerpoint/2010/main" val="2967720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348BC3B-8EFC-4D9B-88D0-920888298387}"/>
              </a:ext>
            </a:extLst>
          </p:cNvPr>
          <p:cNvSpPr>
            <a:spLocks noGrp="1"/>
          </p:cNvSpPr>
          <p:nvPr>
            <p:ph type="title"/>
          </p:nvPr>
        </p:nvSpPr>
        <p:spPr/>
        <p:txBody>
          <a:bodyPr/>
          <a:lstStyle/>
          <a:p>
            <a:r>
              <a:rPr lang="de-DE" dirty="0" err="1"/>
              <a:t>Challenges</a:t>
            </a:r>
            <a:r>
              <a:rPr lang="de-DE" dirty="0"/>
              <a:t> </a:t>
            </a:r>
            <a:r>
              <a:rPr lang="de-DE" dirty="0" err="1"/>
              <a:t>for</a:t>
            </a:r>
            <a:r>
              <a:rPr lang="de-DE" dirty="0"/>
              <a:t> </a:t>
            </a:r>
            <a:r>
              <a:rPr lang="de-DE" dirty="0" err="1"/>
              <a:t>IoT</a:t>
            </a:r>
            <a:r>
              <a:rPr lang="de-DE" dirty="0"/>
              <a:t> and Edge </a:t>
            </a:r>
            <a:r>
              <a:rPr lang="de-DE" dirty="0" err="1"/>
              <a:t>Testing</a:t>
            </a:r>
            <a:endParaRPr lang="de-DE" dirty="0"/>
          </a:p>
        </p:txBody>
      </p:sp>
      <p:sp>
        <p:nvSpPr>
          <p:cNvPr id="5" name="Inhaltsplatzhalter 4">
            <a:extLst>
              <a:ext uri="{FF2B5EF4-FFF2-40B4-BE49-F238E27FC236}">
                <a16:creationId xmlns:a16="http://schemas.microsoft.com/office/drawing/2014/main" id="{F9DD9D93-545B-4D82-A48A-4CA762400832}"/>
              </a:ext>
            </a:extLst>
          </p:cNvPr>
          <p:cNvSpPr>
            <a:spLocks noGrp="1"/>
          </p:cNvSpPr>
          <p:nvPr>
            <p:ph idx="1"/>
          </p:nvPr>
        </p:nvSpPr>
        <p:spPr>
          <a:xfrm>
            <a:off x="838199" y="1825626"/>
            <a:ext cx="10687493" cy="3978016"/>
          </a:xfrm>
        </p:spPr>
        <p:txBody>
          <a:bodyPr>
            <a:noAutofit/>
          </a:bodyPr>
          <a:lstStyle/>
          <a:p>
            <a:pPr marL="0" lvl="1" indent="0">
              <a:lnSpc>
                <a:spcPct val="70000"/>
              </a:lnSpc>
              <a:spcBef>
                <a:spcPts val="1000"/>
              </a:spcBef>
              <a:buNone/>
            </a:pPr>
            <a:r>
              <a:rPr lang="de-DE" sz="2000" i="1" u="sng" dirty="0"/>
              <a:t>Distributed, </a:t>
            </a:r>
            <a:r>
              <a:rPr lang="de-DE" sz="2000" i="1" u="sng" dirty="0" err="1"/>
              <a:t>heterogeneous</a:t>
            </a:r>
            <a:r>
              <a:rPr lang="de-DE" sz="2000" i="1" u="sng" dirty="0"/>
              <a:t> </a:t>
            </a:r>
            <a:r>
              <a:rPr lang="de-DE" sz="2000" i="1" u="sng" dirty="0" err="1"/>
              <a:t>architectures</a:t>
            </a:r>
            <a:r>
              <a:rPr lang="de-DE" sz="2000" i="1" u="sng" dirty="0"/>
              <a:t> and </a:t>
            </a:r>
            <a:r>
              <a:rPr lang="de-DE" sz="2000" i="1" u="sng" dirty="0" err="1"/>
              <a:t>interfaces</a:t>
            </a:r>
            <a:r>
              <a:rPr lang="de-DE" sz="2000" i="1" u="sng" dirty="0"/>
              <a:t>: </a:t>
            </a:r>
            <a:r>
              <a:rPr lang="de-DE" sz="2000" i="1" u="sng" dirty="0" err="1">
                <a:solidFill>
                  <a:srgbClr val="FFFF00"/>
                </a:solidFill>
              </a:rPr>
              <a:t>Scope</a:t>
            </a:r>
            <a:r>
              <a:rPr lang="de-DE" sz="2000" i="1" u="sng" dirty="0">
                <a:solidFill>
                  <a:srgbClr val="FFFF00"/>
                </a:solidFill>
              </a:rPr>
              <a:t> / </a:t>
            </a:r>
            <a:r>
              <a:rPr lang="de-DE" sz="2000" i="1" u="sng" dirty="0" err="1">
                <a:solidFill>
                  <a:srgbClr val="FFFF00"/>
                </a:solidFill>
              </a:rPr>
              <a:t>Testing</a:t>
            </a:r>
            <a:r>
              <a:rPr lang="de-DE" sz="2000" i="1" u="sng" dirty="0">
                <a:solidFill>
                  <a:srgbClr val="FFFF00"/>
                </a:solidFill>
              </a:rPr>
              <a:t> </a:t>
            </a:r>
            <a:r>
              <a:rPr lang="de-DE" sz="2000" i="1" u="sng" dirty="0" err="1">
                <a:solidFill>
                  <a:srgbClr val="FFFF00"/>
                </a:solidFill>
              </a:rPr>
              <a:t>types</a:t>
            </a:r>
            <a:r>
              <a:rPr lang="de-DE" sz="2000" i="1" u="sng" dirty="0">
                <a:solidFill>
                  <a:srgbClr val="FFFF00"/>
                </a:solidFill>
              </a:rPr>
              <a:t> </a:t>
            </a:r>
            <a:r>
              <a:rPr lang="de-DE" sz="2000" i="1" u="sng" dirty="0" err="1">
                <a:solidFill>
                  <a:srgbClr val="FFFF00"/>
                </a:solidFill>
              </a:rPr>
              <a:t>for</a:t>
            </a:r>
            <a:r>
              <a:rPr lang="de-DE" sz="2000" i="1" u="sng" dirty="0">
                <a:solidFill>
                  <a:srgbClr val="FFFF00"/>
                </a:solidFill>
              </a:rPr>
              <a:t> EC</a:t>
            </a:r>
            <a:endParaRPr lang="en-US" sz="2000" i="1" u="sng" dirty="0">
              <a:solidFill>
                <a:srgbClr val="FFFF00"/>
              </a:solidFill>
            </a:endParaRPr>
          </a:p>
          <a:p>
            <a:pPr marL="522900" lvl="2" indent="-342900">
              <a:lnSpc>
                <a:spcPct val="70000"/>
              </a:lnSpc>
            </a:pPr>
            <a:r>
              <a:rPr lang="en-US" dirty="0"/>
              <a:t>Conformance and Security (before commissioning safety-critical systems)</a:t>
            </a:r>
          </a:p>
          <a:p>
            <a:pPr marL="522900" lvl="2" indent="-342900">
              <a:lnSpc>
                <a:spcPct val="70000"/>
              </a:lnSpc>
            </a:pPr>
            <a:r>
              <a:rPr lang="en-US" dirty="0"/>
              <a:t>The human element must be considered in all aspects of safety</a:t>
            </a:r>
          </a:p>
          <a:p>
            <a:pPr marL="522900" lvl="2" indent="-342900">
              <a:lnSpc>
                <a:spcPct val="70000"/>
              </a:lnSpc>
            </a:pPr>
            <a:r>
              <a:rPr lang="en-US" dirty="0"/>
              <a:t>Interoperability</a:t>
            </a:r>
          </a:p>
          <a:p>
            <a:pPr marL="522900" lvl="2" indent="-342900">
              <a:lnSpc>
                <a:spcPct val="70000"/>
              </a:lnSpc>
            </a:pPr>
            <a:r>
              <a:rPr lang="en-US" dirty="0"/>
              <a:t>Performance, real-time aspects</a:t>
            </a:r>
          </a:p>
          <a:p>
            <a:pPr marL="0" lvl="1" indent="0">
              <a:lnSpc>
                <a:spcPct val="100000"/>
              </a:lnSpc>
              <a:spcBef>
                <a:spcPts val="1000"/>
              </a:spcBef>
              <a:buNone/>
            </a:pPr>
            <a:r>
              <a:rPr lang="en-US" sz="2000" i="1" u="sng" dirty="0"/>
              <a:t>Management at the edge (nodes): </a:t>
            </a:r>
            <a:r>
              <a:rPr lang="en-US" sz="2000" i="1" u="sng" dirty="0">
                <a:solidFill>
                  <a:srgbClr val="FFFF00"/>
                </a:solidFill>
              </a:rPr>
              <a:t>Systematic Test definition/specification</a:t>
            </a:r>
          </a:p>
          <a:p>
            <a:pPr marL="522900" lvl="2" indent="-342900">
              <a:lnSpc>
                <a:spcPct val="70000"/>
              </a:lnSpc>
            </a:pPr>
            <a:r>
              <a:rPr lang="en-US" dirty="0"/>
              <a:t>Test suite structuring: Test configurations; Implementation under test roles (server/client)</a:t>
            </a:r>
          </a:p>
          <a:p>
            <a:pPr marL="522900" lvl="2" indent="-342900">
              <a:lnSpc>
                <a:spcPct val="70000"/>
              </a:lnSpc>
            </a:pPr>
            <a:r>
              <a:rPr lang="en-US" dirty="0"/>
              <a:t>Test objectives (test purpose catalogs)</a:t>
            </a:r>
          </a:p>
          <a:p>
            <a:pPr marL="522900" lvl="2" indent="-342900">
              <a:lnSpc>
                <a:spcPct val="70000"/>
              </a:lnSpc>
            </a:pPr>
            <a:r>
              <a:rPr lang="en-US" dirty="0"/>
              <a:t>Use case scenarios (test case implementation)</a:t>
            </a:r>
          </a:p>
          <a:p>
            <a:pPr marL="0" lvl="1" indent="0">
              <a:lnSpc>
                <a:spcPct val="100000"/>
              </a:lnSpc>
              <a:spcBef>
                <a:spcPts val="1000"/>
              </a:spcBef>
              <a:buNone/>
            </a:pPr>
            <a:r>
              <a:rPr lang="en-US" sz="2000" i="1" u="sng" dirty="0"/>
              <a:t>Performance/resource restrictions at IoT layer: </a:t>
            </a:r>
            <a:r>
              <a:rPr lang="en-US" sz="2000" i="1" u="sng" dirty="0">
                <a:solidFill>
                  <a:srgbClr val="FFFF00"/>
                </a:solidFill>
              </a:rPr>
              <a:t>Testbed and software architecture (test tools)</a:t>
            </a:r>
          </a:p>
          <a:p>
            <a:pPr marL="522900" lvl="2" indent="-342900">
              <a:lnSpc>
                <a:spcPct val="70000"/>
              </a:lnSpc>
            </a:pPr>
            <a:r>
              <a:rPr lang="en-US" dirty="0"/>
              <a:t>Demonstrate readiness of domain-specific solutions</a:t>
            </a:r>
          </a:p>
          <a:p>
            <a:pPr marL="522900" lvl="2" indent="-342900">
              <a:lnSpc>
                <a:spcPct val="70000"/>
              </a:lnSpc>
            </a:pPr>
            <a:r>
              <a:rPr lang="en-US" dirty="0"/>
              <a:t>Certification</a:t>
            </a:r>
          </a:p>
        </p:txBody>
      </p:sp>
    </p:spTree>
    <p:extLst>
      <p:ext uri="{BB962C8B-B14F-4D97-AF65-F5344CB8AC3E}">
        <p14:creationId xmlns:p14="http://schemas.microsoft.com/office/powerpoint/2010/main" val="1263980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FF31C4C6-486F-41CE-BDBF-B49D5491696E}"/>
              </a:ext>
            </a:extLst>
          </p:cNvPr>
          <p:cNvSpPr>
            <a:spLocks noGrp="1"/>
          </p:cNvSpPr>
          <p:nvPr>
            <p:ph type="title"/>
          </p:nvPr>
        </p:nvSpPr>
        <p:spPr/>
        <p:txBody>
          <a:bodyPr/>
          <a:lstStyle/>
          <a:p>
            <a:r>
              <a:rPr lang="de-DE" dirty="0"/>
              <a:t>Summary</a:t>
            </a:r>
          </a:p>
        </p:txBody>
      </p:sp>
      <p:sp>
        <p:nvSpPr>
          <p:cNvPr id="7" name="Inhaltsplatzhalter 6">
            <a:extLst>
              <a:ext uri="{FF2B5EF4-FFF2-40B4-BE49-F238E27FC236}">
                <a16:creationId xmlns:a16="http://schemas.microsoft.com/office/drawing/2014/main" id="{56EE1F14-5715-46E3-BF13-35811899FC3E}"/>
              </a:ext>
            </a:extLst>
          </p:cNvPr>
          <p:cNvSpPr>
            <a:spLocks noGrp="1"/>
          </p:cNvSpPr>
          <p:nvPr>
            <p:ph idx="1"/>
          </p:nvPr>
        </p:nvSpPr>
        <p:spPr/>
        <p:txBody>
          <a:bodyPr/>
          <a:lstStyle/>
          <a:p>
            <a:r>
              <a:rPr lang="en-GB" dirty="0"/>
              <a:t>Testing/QA is important</a:t>
            </a:r>
          </a:p>
          <a:p>
            <a:r>
              <a:rPr lang="en-GB" dirty="0"/>
              <a:t>Very good standardized methods and techniques</a:t>
            </a:r>
          </a:p>
          <a:p>
            <a:r>
              <a:rPr lang="en-GB" dirty="0"/>
              <a:t>Standardization is key for certification</a:t>
            </a:r>
          </a:p>
          <a:p>
            <a:r>
              <a:rPr lang="en-GB" dirty="0"/>
              <a:t>More specific challenges for IoT and Edge computing</a:t>
            </a:r>
          </a:p>
        </p:txBody>
      </p:sp>
    </p:spTree>
    <p:extLst>
      <p:ext uri="{BB962C8B-B14F-4D97-AF65-F5344CB8AC3E}">
        <p14:creationId xmlns:p14="http://schemas.microsoft.com/office/powerpoint/2010/main" val="2097254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7656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5"/>
          <p:cNvSpPr txBox="1">
            <a:spLocks noGrp="1"/>
          </p:cNvSpPr>
          <p:nvPr>
            <p:ph type="body" sz="quarter" idx="10"/>
          </p:nvPr>
        </p:nvSpPr>
        <p:spPr>
          <a:xfrm>
            <a:off x="85020" y="932873"/>
            <a:ext cx="10056507" cy="59251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416477"/>
                </a:solidFill>
                <a:latin typeface="Avenir" panose="02000503020000020003"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416477"/>
                </a:solidFill>
                <a:latin typeface="Avenir" panose="02000503020000020003"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416477"/>
                </a:solidFill>
                <a:latin typeface="Avenir" panose="02000503020000020003"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416477"/>
                </a:solidFill>
                <a:latin typeface="Avenir" panose="02000503020000020003"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416477"/>
                </a:solidFill>
                <a:latin typeface="Avenir" panose="02000503020000020003"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500"/>
              </a:spcAft>
              <a:buNone/>
            </a:pPr>
            <a:r>
              <a:rPr lang="en-US" altLang="zh-CN" sz="1400" b="1" dirty="0"/>
              <a:t>Leadership:</a:t>
            </a:r>
          </a:p>
          <a:p>
            <a:pPr marL="0" indent="0">
              <a:lnSpc>
                <a:spcPct val="100000"/>
              </a:lnSpc>
              <a:spcBef>
                <a:spcPts val="0"/>
              </a:spcBef>
              <a:spcAft>
                <a:spcPts val="500"/>
              </a:spcAft>
              <a:buNone/>
            </a:pPr>
            <a:endParaRPr lang="en-US" altLang="zh-CN" sz="1400" b="1" dirty="0"/>
          </a:p>
          <a:p>
            <a:pPr marL="0" indent="0">
              <a:lnSpc>
                <a:spcPct val="100000"/>
              </a:lnSpc>
              <a:spcBef>
                <a:spcPts val="0"/>
              </a:spcBef>
              <a:spcAft>
                <a:spcPts val="500"/>
              </a:spcAft>
              <a:buNone/>
            </a:pPr>
            <a:r>
              <a:rPr lang="en-US" altLang="zh-CN" sz="1400" b="1" dirty="0"/>
              <a:t>Chair: </a:t>
            </a:r>
            <a:r>
              <a:rPr lang="en-US" altLang="zh-CN" sz="1400" dirty="0"/>
              <a:t>Georgios Karagiannis  (Huawei);</a:t>
            </a:r>
          </a:p>
          <a:p>
            <a:pPr marL="0" indent="0">
              <a:lnSpc>
                <a:spcPct val="100000"/>
              </a:lnSpc>
              <a:spcBef>
                <a:spcPts val="0"/>
              </a:spcBef>
              <a:spcAft>
                <a:spcPts val="500"/>
              </a:spcAft>
              <a:buNone/>
            </a:pPr>
            <a:r>
              <a:rPr lang="en-US" altLang="zh-CN" sz="1400" b="1" dirty="0"/>
              <a:t>Co-chair: </a:t>
            </a:r>
            <a:r>
              <a:rPr lang="en-US" altLang="zh-CN" sz="1400" dirty="0"/>
              <a:t>Antonio Kung (</a:t>
            </a:r>
            <a:r>
              <a:rPr lang="en-US" altLang="zh-CN" sz="1400" dirty="0" err="1"/>
              <a:t>Trialog</a:t>
            </a:r>
            <a:r>
              <a:rPr lang="en-US" altLang="zh-CN" sz="1400" dirty="0"/>
              <a:t>)</a:t>
            </a:r>
          </a:p>
          <a:p>
            <a:pPr marL="0" indent="0">
              <a:lnSpc>
                <a:spcPct val="100000"/>
              </a:lnSpc>
              <a:spcBef>
                <a:spcPts val="0"/>
              </a:spcBef>
              <a:spcAft>
                <a:spcPts val="500"/>
              </a:spcAft>
              <a:buNone/>
            </a:pPr>
            <a:endParaRPr lang="en-US" altLang="zh-CN" sz="1400" dirty="0"/>
          </a:p>
          <a:p>
            <a:pPr marL="0" indent="0">
              <a:lnSpc>
                <a:spcPct val="100000"/>
              </a:lnSpc>
              <a:spcBef>
                <a:spcPts val="0"/>
              </a:spcBef>
              <a:spcAft>
                <a:spcPts val="500"/>
              </a:spcAft>
              <a:buNone/>
            </a:pPr>
            <a:r>
              <a:rPr lang="en-US" altLang="zh-CN" sz="1400" b="1" dirty="0"/>
              <a:t>Mission: AIOTI WG Standardisation is to be recognized as a major contributor to the worldwide interoperability, security, privacy and safety of IoT and Edge Computing systems and applications, and particularly for the development of the market in Europe</a:t>
            </a:r>
          </a:p>
          <a:p>
            <a:pPr marL="0" indent="0">
              <a:lnSpc>
                <a:spcPct val="100000"/>
              </a:lnSpc>
              <a:spcBef>
                <a:spcPts val="0"/>
              </a:spcBef>
              <a:spcAft>
                <a:spcPts val="500"/>
              </a:spcAft>
              <a:buNone/>
            </a:pPr>
            <a:endParaRPr lang="en-US" sz="1400" b="1" dirty="0">
              <a:latin typeface="Avenir"/>
            </a:endParaRPr>
          </a:p>
          <a:p>
            <a:pPr marL="0" indent="0">
              <a:lnSpc>
                <a:spcPct val="100000"/>
              </a:lnSpc>
              <a:spcBef>
                <a:spcPts val="0"/>
              </a:spcBef>
              <a:spcAft>
                <a:spcPts val="500"/>
              </a:spcAft>
              <a:buNone/>
            </a:pPr>
            <a:r>
              <a:rPr lang="en-US" sz="1400" b="1" dirty="0">
                <a:latin typeface="Avenir"/>
              </a:rPr>
              <a:t>Task Forces:</a:t>
            </a:r>
          </a:p>
          <a:p>
            <a:pPr marL="0" indent="0">
              <a:lnSpc>
                <a:spcPct val="100000"/>
              </a:lnSpc>
              <a:spcBef>
                <a:spcPts val="0"/>
              </a:spcBef>
              <a:spcAft>
                <a:spcPts val="500"/>
              </a:spcAft>
              <a:buNone/>
            </a:pPr>
            <a:endParaRPr lang="en-US" sz="1000" b="1" dirty="0">
              <a:latin typeface="Avenir"/>
            </a:endParaRPr>
          </a:p>
          <a:p>
            <a:pPr>
              <a:lnSpc>
                <a:spcPct val="100000"/>
              </a:lnSpc>
              <a:spcBef>
                <a:spcPts val="0"/>
              </a:spcBef>
              <a:spcAft>
                <a:spcPts val="600"/>
              </a:spcAft>
              <a:buClr>
                <a:srgbClr val="4B99A7"/>
              </a:buClr>
            </a:pPr>
            <a:r>
              <a:rPr lang="en-US" sz="1400" b="1" dirty="0">
                <a:latin typeface="Avenir"/>
              </a:rPr>
              <a:t>IoT Landscape </a:t>
            </a:r>
            <a:r>
              <a:rPr lang="en-US" sz="1400" dirty="0">
                <a:latin typeface="Avenir"/>
              </a:rPr>
              <a:t>Georgios Karagiannis (Huawei)</a:t>
            </a:r>
          </a:p>
          <a:p>
            <a:pPr lvl="1">
              <a:lnSpc>
                <a:spcPct val="100000"/>
              </a:lnSpc>
              <a:spcBef>
                <a:spcPts val="0"/>
              </a:spcBef>
              <a:spcAft>
                <a:spcPts val="600"/>
              </a:spcAft>
              <a:buClr>
                <a:srgbClr val="4B99A7"/>
              </a:buClr>
            </a:pPr>
            <a:r>
              <a:rPr lang="en-US" sz="1200" b="1" dirty="0">
                <a:latin typeface="Avenir"/>
              </a:rPr>
              <a:t>IoT Landscape maintenance  - </a:t>
            </a:r>
            <a:r>
              <a:rPr lang="en-US" sz="1200" dirty="0">
                <a:latin typeface="Avenir"/>
              </a:rPr>
              <a:t>Georgios Karagiannis  (Huawei), Tom de Block (</a:t>
            </a:r>
            <a:r>
              <a:rPr lang="en-GB" altLang="zh-CN" sz="1200" dirty="0" err="1"/>
              <a:t>Navigio</a:t>
            </a:r>
            <a:r>
              <a:rPr lang="en-GB" altLang="zh-CN" sz="1200" dirty="0"/>
              <a:t>) </a:t>
            </a:r>
            <a:r>
              <a:rPr lang="en-US" sz="1200" dirty="0">
                <a:latin typeface="Avenir"/>
              </a:rPr>
              <a:t>is key to keep the liaisons alive and maintain dialogue on how to foster collaboration to improve interoperability &amp; security, v2.9 published in October 2019, </a:t>
            </a:r>
            <a:r>
              <a:rPr lang="en-US" altLang="zh-CN" sz="1200" dirty="0">
                <a:latin typeface="Avenir"/>
              </a:rPr>
              <a:t>new version focusing on edge computing gap analysis, published in September 2021 </a:t>
            </a:r>
            <a:endParaRPr lang="en-US" altLang="zh-CN" sz="1200" dirty="0">
              <a:solidFill>
                <a:srgbClr val="FF0000"/>
              </a:solidFill>
              <a:latin typeface="Avenir"/>
            </a:endParaRPr>
          </a:p>
          <a:p>
            <a:pPr lvl="1">
              <a:lnSpc>
                <a:spcPct val="100000"/>
              </a:lnSpc>
              <a:spcBef>
                <a:spcPts val="0"/>
              </a:spcBef>
              <a:spcAft>
                <a:spcPts val="600"/>
              </a:spcAft>
              <a:buClr>
                <a:srgbClr val="4B99A7"/>
              </a:buClr>
            </a:pPr>
            <a:r>
              <a:rPr lang="en-US" sz="1200" b="1" dirty="0">
                <a:latin typeface="Avenir"/>
              </a:rPr>
              <a:t>Gap Analysis</a:t>
            </a:r>
            <a:r>
              <a:rPr lang="en-US" sz="1200" dirty="0">
                <a:solidFill>
                  <a:srgbClr val="6392AA"/>
                </a:solidFill>
                <a:latin typeface="Avenir"/>
              </a:rPr>
              <a:t> </a:t>
            </a:r>
            <a:r>
              <a:rPr lang="en-US" sz="1200" dirty="0">
                <a:latin typeface="Avenir"/>
              </a:rPr>
              <a:t>and recommendations - Michelle Wetterwald (</a:t>
            </a:r>
            <a:r>
              <a:rPr lang="en-US" sz="1200" dirty="0" err="1">
                <a:latin typeface="Avenir"/>
              </a:rPr>
              <a:t>FBConsulting</a:t>
            </a:r>
            <a:r>
              <a:rPr lang="en-US" sz="1200" dirty="0">
                <a:latin typeface="Avenir"/>
              </a:rPr>
              <a:t>) 1st release published May</a:t>
            </a:r>
            <a:r>
              <a:rPr lang="en-GB" sz="1200" dirty="0">
                <a:latin typeface="Avenir"/>
              </a:rPr>
              <a:t> 2018,</a:t>
            </a:r>
            <a:r>
              <a:rPr lang="en-GB" sz="1200" dirty="0">
                <a:solidFill>
                  <a:srgbClr val="6392AA"/>
                </a:solidFill>
                <a:latin typeface="Avenir"/>
              </a:rPr>
              <a:t> </a:t>
            </a:r>
            <a:r>
              <a:rPr lang="en-GB" sz="1200" dirty="0">
                <a:latin typeface="Avenir"/>
              </a:rPr>
              <a:t>2nd release published in January 2020,</a:t>
            </a:r>
            <a:r>
              <a:rPr lang="en-GB" sz="1200" u="sng" dirty="0">
                <a:latin typeface="Avenir"/>
              </a:rPr>
              <a:t> </a:t>
            </a:r>
            <a:r>
              <a:rPr lang="en-US" altLang="zh-CN" sz="1200" dirty="0">
                <a:latin typeface="Avenir"/>
              </a:rPr>
              <a:t>new version focusing on edge computing gap analysis to be published by the end of 2021 </a:t>
            </a:r>
            <a:endParaRPr lang="en-US" sz="1200" dirty="0">
              <a:solidFill>
                <a:srgbClr val="FF0000"/>
              </a:solidFill>
              <a:latin typeface="Avenir"/>
            </a:endParaRPr>
          </a:p>
          <a:p>
            <a:pPr lvl="1">
              <a:lnSpc>
                <a:spcPct val="100000"/>
              </a:lnSpc>
              <a:spcBef>
                <a:spcPts val="0"/>
              </a:spcBef>
              <a:spcAft>
                <a:spcPts val="600"/>
              </a:spcAft>
              <a:buClr>
                <a:srgbClr val="4B99A7"/>
              </a:buClr>
            </a:pPr>
            <a:r>
              <a:rPr lang="en-US" sz="1200" b="1" dirty="0">
                <a:latin typeface="Avenir"/>
              </a:rPr>
              <a:t>Cooperation with SDOs/Alliances</a:t>
            </a:r>
            <a:r>
              <a:rPr lang="en-US" sz="1200" dirty="0">
                <a:latin typeface="Avenir"/>
              </a:rPr>
              <a:t>  - to foster co-creation and interworking  </a:t>
            </a:r>
            <a:r>
              <a:rPr lang="en-US" altLang="zh-CN" sz="1200" dirty="0">
                <a:latin typeface="Avenir"/>
              </a:rPr>
              <a:t>Georgios Karagiannis (Huawei) </a:t>
            </a:r>
            <a:r>
              <a:rPr lang="en-GB" sz="1200" dirty="0">
                <a:latin typeface="Avenir"/>
              </a:rPr>
              <a:t>(e.g., Liaisons: 3GPP, ITU-T, ISO, OSGi Alliance, BBF, 3GPP; MoUs – signed: AII, OSGi Alliance, BDVA, SCI4.0, ISO/IEC JTC1 SC41, EU-OS, under discussion OPC Foundation </a:t>
            </a:r>
            <a:endParaRPr lang="en-US" sz="1200" dirty="0">
              <a:latin typeface="Avenir"/>
            </a:endParaRPr>
          </a:p>
          <a:p>
            <a:pPr lvl="1">
              <a:lnSpc>
                <a:spcPct val="100000"/>
              </a:lnSpc>
              <a:spcBef>
                <a:spcPts val="0"/>
              </a:spcBef>
              <a:spcAft>
                <a:spcPts val="600"/>
              </a:spcAft>
              <a:buClr>
                <a:srgbClr val="4B99A7"/>
              </a:buClr>
            </a:pPr>
            <a:r>
              <a:rPr lang="en-US" sz="1200" b="1" dirty="0">
                <a:latin typeface="Avenir"/>
              </a:rPr>
              <a:t>IoT relation and impact on 5G</a:t>
            </a:r>
            <a:r>
              <a:rPr lang="en-US" sz="1200" dirty="0">
                <a:latin typeface="Avenir"/>
              </a:rPr>
              <a:t>  - Thomas Klein (IBM) ; </a:t>
            </a:r>
            <a:r>
              <a:rPr lang="en-US" altLang="zh-CN" sz="1200" dirty="0">
                <a:latin typeface="Avenir"/>
              </a:rPr>
              <a:t>Georgios Karagiannis (Huawei), </a:t>
            </a:r>
            <a:r>
              <a:rPr lang="en-US" sz="1200" dirty="0">
                <a:latin typeface="Avenir"/>
              </a:rPr>
              <a:t>1st release published in June 2018, 2nd in March 2019, 3</a:t>
            </a:r>
            <a:r>
              <a:rPr lang="en-US" sz="1200" baseline="30000" dirty="0">
                <a:latin typeface="Avenir"/>
              </a:rPr>
              <a:t>rd</a:t>
            </a:r>
            <a:r>
              <a:rPr lang="en-US" sz="1200" dirty="0">
                <a:latin typeface="Avenir"/>
              </a:rPr>
              <a:t>  release published on 3</a:t>
            </a:r>
            <a:r>
              <a:rPr lang="en-US" sz="1200" baseline="30000" dirty="0">
                <a:latin typeface="Avenir"/>
              </a:rPr>
              <a:t>rd</a:t>
            </a:r>
            <a:r>
              <a:rPr lang="en-US" sz="1200" dirty="0">
                <a:latin typeface="Avenir"/>
              </a:rPr>
              <a:t> of May 2020, new version focusing on Beyond 5G, published in September 2021 </a:t>
            </a:r>
          </a:p>
          <a:p>
            <a:pPr lvl="1">
              <a:lnSpc>
                <a:spcPct val="100000"/>
              </a:lnSpc>
              <a:spcBef>
                <a:spcPts val="0"/>
              </a:spcBef>
              <a:spcAft>
                <a:spcPts val="600"/>
              </a:spcAft>
              <a:buClr>
                <a:srgbClr val="4B99A7"/>
              </a:buClr>
            </a:pPr>
            <a:r>
              <a:rPr lang="en-US" sz="1200" b="1" dirty="0">
                <a:latin typeface="Avenir"/>
              </a:rPr>
              <a:t>Computing Continuum </a:t>
            </a:r>
            <a:r>
              <a:rPr lang="en-US" sz="1200" dirty="0">
                <a:latin typeface="Avenir"/>
              </a:rPr>
              <a:t>- Ronald Freund (Fraunhofer), report to be published in 2021</a:t>
            </a:r>
            <a:endParaRPr lang="en-GB" sz="1200" dirty="0">
              <a:solidFill>
                <a:srgbClr val="0432FF"/>
              </a:solidFill>
              <a:latin typeface="Work Sans" pitchFamily="2" charset="77"/>
            </a:endParaRPr>
          </a:p>
        </p:txBody>
      </p:sp>
      <p:sp>
        <p:nvSpPr>
          <p:cNvPr id="10" name="object 6">
            <a:extLst>
              <a:ext uri="{FF2B5EF4-FFF2-40B4-BE49-F238E27FC236}">
                <a16:creationId xmlns:a16="http://schemas.microsoft.com/office/drawing/2014/main" id="{1D22BFE7-5CD4-274D-BB9F-DCC25252EFEE}"/>
              </a:ext>
            </a:extLst>
          </p:cNvPr>
          <p:cNvSpPr/>
          <p:nvPr/>
        </p:nvSpPr>
        <p:spPr>
          <a:xfrm>
            <a:off x="0" y="0"/>
            <a:ext cx="12188952" cy="859536"/>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1" name="Title 16">
            <a:extLst>
              <a:ext uri="{FF2B5EF4-FFF2-40B4-BE49-F238E27FC236}">
                <a16:creationId xmlns:a16="http://schemas.microsoft.com/office/drawing/2014/main" id="{D6F4D51F-C2E3-5248-8AE9-E5E6CD3CE111}"/>
              </a:ext>
            </a:extLst>
          </p:cNvPr>
          <p:cNvSpPr>
            <a:spLocks noGrp="1"/>
          </p:cNvSpPr>
          <p:nvPr>
            <p:ph type="title"/>
          </p:nvPr>
        </p:nvSpPr>
        <p:spPr>
          <a:xfrm>
            <a:off x="0" y="0"/>
            <a:ext cx="12192000" cy="932873"/>
          </a:xfrm>
        </p:spPr>
        <p:txBody>
          <a:bodyPr>
            <a:noAutofit/>
          </a:bodyPr>
          <a:lstStyle/>
          <a:p>
            <a:pPr marL="180975"/>
            <a:r>
              <a:rPr lang="en-US" altLang="zh-CN" b="0" dirty="0">
                <a:solidFill>
                  <a:schemeClr val="bg1"/>
                </a:solidFill>
              </a:rPr>
              <a:t>AIOTI WG Standardisation Highlights (1)</a:t>
            </a:r>
            <a:endParaRPr lang="en-GB" b="0" dirty="0">
              <a:solidFill>
                <a:schemeClr val="bg1"/>
              </a:solidFill>
              <a:latin typeface="Avenir Heavy" panose="02000503020000020003"/>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41527" y="2758308"/>
            <a:ext cx="1876292" cy="2224829"/>
          </a:xfrm>
          <a:prstGeom prst="rect">
            <a:avLst/>
          </a:prstGeom>
        </p:spPr>
      </p:pic>
    </p:spTree>
    <p:extLst>
      <p:ext uri="{BB962C8B-B14F-4D97-AF65-F5344CB8AC3E}">
        <p14:creationId xmlns:p14="http://schemas.microsoft.com/office/powerpoint/2010/main" val="12185818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5"/>
          <p:cNvSpPr txBox="1">
            <a:spLocks noGrp="1"/>
          </p:cNvSpPr>
          <p:nvPr>
            <p:ph type="body" sz="quarter" idx="10"/>
          </p:nvPr>
        </p:nvSpPr>
        <p:spPr>
          <a:xfrm>
            <a:off x="85020" y="1070463"/>
            <a:ext cx="10056507" cy="546580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416477"/>
                </a:solidFill>
                <a:latin typeface="Avenir" panose="02000503020000020003"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416477"/>
                </a:solidFill>
                <a:latin typeface="Avenir" panose="02000503020000020003"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416477"/>
                </a:solidFill>
                <a:latin typeface="Avenir" panose="02000503020000020003"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416477"/>
                </a:solidFill>
                <a:latin typeface="Avenir" panose="02000503020000020003"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416477"/>
                </a:solidFill>
                <a:latin typeface="Avenir" panose="02000503020000020003"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500"/>
              </a:spcAft>
              <a:buNone/>
            </a:pPr>
            <a:r>
              <a:rPr lang="en-US" altLang="zh-CN" sz="1400" b="1" dirty="0"/>
              <a:t>Task Forces (</a:t>
            </a:r>
            <a:r>
              <a:rPr lang="en-US" altLang="zh-CN" sz="1400" b="1" dirty="0" err="1"/>
              <a:t>cont</a:t>
            </a:r>
            <a:r>
              <a:rPr lang="en-US" altLang="zh-CN" sz="1400" b="1" dirty="0"/>
              <a:t>)</a:t>
            </a:r>
          </a:p>
          <a:p>
            <a:pPr>
              <a:lnSpc>
                <a:spcPct val="100000"/>
              </a:lnSpc>
              <a:spcBef>
                <a:spcPts val="0"/>
              </a:spcBef>
              <a:spcAft>
                <a:spcPts val="600"/>
              </a:spcAft>
              <a:buClr>
                <a:srgbClr val="4B99A7"/>
              </a:buClr>
            </a:pPr>
            <a:endParaRPr lang="en-US" sz="1400" b="1" dirty="0">
              <a:latin typeface="Avenir"/>
            </a:endParaRPr>
          </a:p>
          <a:p>
            <a:pPr>
              <a:lnSpc>
                <a:spcPct val="100000"/>
              </a:lnSpc>
              <a:spcBef>
                <a:spcPts val="0"/>
              </a:spcBef>
              <a:spcAft>
                <a:spcPts val="600"/>
              </a:spcAft>
              <a:buClr>
                <a:srgbClr val="4B99A7"/>
              </a:buClr>
            </a:pPr>
            <a:r>
              <a:rPr lang="en-US" sz="1400" b="1" dirty="0">
                <a:latin typeface="Avenir"/>
              </a:rPr>
              <a:t>HLA / High Level Archi</a:t>
            </a:r>
            <a:r>
              <a:rPr lang="en-US" sz="1200" b="1" dirty="0">
                <a:latin typeface="Avenir"/>
              </a:rPr>
              <a:t>tecture  - </a:t>
            </a:r>
            <a:r>
              <a:rPr lang="en-US" sz="1200" dirty="0">
                <a:latin typeface="Avenir"/>
              </a:rPr>
              <a:t>Marco Carugi (Huawei), Omar Elloumi (Nokia) 4th release published in June 2018, 5th release published in  December 2020</a:t>
            </a:r>
          </a:p>
          <a:p>
            <a:pPr lvl="1">
              <a:lnSpc>
                <a:spcPct val="100000"/>
              </a:lnSpc>
              <a:spcBef>
                <a:spcPts val="0"/>
              </a:spcBef>
              <a:spcAft>
                <a:spcPts val="600"/>
              </a:spcAft>
              <a:buClr>
                <a:srgbClr val="4B99A7"/>
              </a:buClr>
            </a:pPr>
            <a:r>
              <a:rPr lang="en-US" sz="1200" b="1" dirty="0">
                <a:latin typeface="Avenir"/>
              </a:rPr>
              <a:t>IoT Reference Architecture </a:t>
            </a:r>
            <a:r>
              <a:rPr lang="en-US" sz="1200" dirty="0">
                <a:latin typeface="Avenir"/>
              </a:rPr>
              <a:t>and its mapping with existing IoT Reference Architectures </a:t>
            </a:r>
          </a:p>
          <a:p>
            <a:pPr lvl="1">
              <a:lnSpc>
                <a:spcPct val="100000"/>
              </a:lnSpc>
              <a:spcBef>
                <a:spcPts val="0"/>
              </a:spcBef>
              <a:spcAft>
                <a:spcPts val="600"/>
              </a:spcAft>
              <a:buClr>
                <a:srgbClr val="4B99A7"/>
              </a:buClr>
            </a:pPr>
            <a:r>
              <a:rPr lang="en-US" sz="1200" b="1" dirty="0">
                <a:latin typeface="Avenir"/>
              </a:rPr>
              <a:t>IoT identifiers</a:t>
            </a:r>
            <a:r>
              <a:rPr lang="en-US" sz="1200" dirty="0">
                <a:latin typeface="Avenir"/>
              </a:rPr>
              <a:t>  - Juergen Heiles (Siemens), 1st release published </a:t>
            </a:r>
            <a:r>
              <a:rPr lang="en-GB" sz="1200" dirty="0">
                <a:latin typeface="Avenir"/>
              </a:rPr>
              <a:t>February 2018</a:t>
            </a:r>
          </a:p>
          <a:p>
            <a:pPr lvl="1">
              <a:lnSpc>
                <a:spcPct val="100000"/>
              </a:lnSpc>
              <a:spcBef>
                <a:spcPts val="0"/>
              </a:spcBef>
              <a:spcAft>
                <a:spcPts val="600"/>
              </a:spcAft>
              <a:buClr>
                <a:srgbClr val="4B99A7"/>
              </a:buClr>
            </a:pPr>
            <a:r>
              <a:rPr lang="en-US" sz="1200" b="1" dirty="0">
                <a:latin typeface="Avenir"/>
              </a:rPr>
              <a:t>Guidance for the Integration of IoT and Edge in Data Spaces</a:t>
            </a:r>
            <a:r>
              <a:rPr lang="en-GB" sz="1200" dirty="0">
                <a:latin typeface="Avenir"/>
              </a:rPr>
              <a:t>- Antonio Kung (</a:t>
            </a:r>
            <a:r>
              <a:rPr lang="en-GB" sz="1200" dirty="0" err="1">
                <a:latin typeface="Avenir"/>
              </a:rPr>
              <a:t>Trialog</a:t>
            </a:r>
            <a:r>
              <a:rPr lang="en-GB" sz="1200" dirty="0">
                <a:latin typeface="Avenir"/>
              </a:rPr>
              <a:t>), to be published in 2021</a:t>
            </a:r>
            <a:endParaRPr lang="en-US" sz="1200" dirty="0">
              <a:latin typeface="Avenir"/>
            </a:endParaRPr>
          </a:p>
          <a:p>
            <a:pPr>
              <a:lnSpc>
                <a:spcPct val="100000"/>
              </a:lnSpc>
              <a:spcBef>
                <a:spcPts val="0"/>
              </a:spcBef>
              <a:spcAft>
                <a:spcPts val="600"/>
              </a:spcAft>
              <a:buClr>
                <a:srgbClr val="4B99A7"/>
              </a:buClr>
            </a:pPr>
            <a:endParaRPr lang="en-US" sz="1400" b="1" dirty="0">
              <a:latin typeface="Avenir"/>
            </a:endParaRPr>
          </a:p>
          <a:p>
            <a:pPr>
              <a:lnSpc>
                <a:spcPct val="100000"/>
              </a:lnSpc>
              <a:spcBef>
                <a:spcPts val="0"/>
              </a:spcBef>
              <a:spcAft>
                <a:spcPts val="600"/>
              </a:spcAft>
              <a:buClr>
                <a:srgbClr val="4B99A7"/>
              </a:buClr>
            </a:pPr>
            <a:r>
              <a:rPr lang="en-US" sz="1400" b="1" dirty="0" err="1">
                <a:latin typeface="Avenir"/>
              </a:rPr>
              <a:t>SemIoP</a:t>
            </a:r>
            <a:r>
              <a:rPr lang="en-US" sz="1400" b="1" dirty="0">
                <a:latin typeface="Avenir"/>
              </a:rPr>
              <a:t> IoT Semantic Interoperability  </a:t>
            </a:r>
            <a:r>
              <a:rPr lang="en-US" sz="1200" dirty="0">
                <a:latin typeface="Avenir"/>
              </a:rPr>
              <a:t>Martin Bauer (NEC lab), Laura Daniele (TNO) two JWP on semantic interoperability published in October 2019, Semantic Tutorial provided at the IoT Week 2021 on 2 September</a:t>
            </a:r>
          </a:p>
          <a:p>
            <a:pPr>
              <a:lnSpc>
                <a:spcPct val="100000"/>
              </a:lnSpc>
              <a:spcBef>
                <a:spcPts val="0"/>
              </a:spcBef>
              <a:spcAft>
                <a:spcPts val="600"/>
              </a:spcAft>
              <a:buClr>
                <a:srgbClr val="4B99A7"/>
              </a:buClr>
            </a:pPr>
            <a:endParaRPr lang="en-US" sz="1400" b="1" dirty="0">
              <a:latin typeface="Avenir"/>
            </a:endParaRPr>
          </a:p>
          <a:p>
            <a:pPr>
              <a:lnSpc>
                <a:spcPct val="100000"/>
              </a:lnSpc>
              <a:spcBef>
                <a:spcPts val="0"/>
              </a:spcBef>
              <a:spcAft>
                <a:spcPts val="600"/>
              </a:spcAft>
              <a:buClr>
                <a:srgbClr val="4B99A7"/>
              </a:buClr>
            </a:pPr>
            <a:r>
              <a:rPr lang="en-US" sz="1400" b="1" dirty="0">
                <a:latin typeface="Avenir"/>
              </a:rPr>
              <a:t>IoT Privacy </a:t>
            </a:r>
            <a:r>
              <a:rPr lang="en-US" sz="1200" dirty="0">
                <a:latin typeface="Avenir"/>
              </a:rPr>
              <a:t>(with WG Policy) Arthur van der Wees (Arthurs Legal)</a:t>
            </a:r>
          </a:p>
          <a:p>
            <a:pPr lvl="1">
              <a:lnSpc>
                <a:spcPct val="100000"/>
              </a:lnSpc>
              <a:spcBef>
                <a:spcPts val="0"/>
              </a:spcBef>
              <a:spcAft>
                <a:spcPts val="600"/>
              </a:spcAft>
              <a:buClr>
                <a:srgbClr val="4B99A7"/>
              </a:buClr>
            </a:pPr>
            <a:r>
              <a:rPr lang="en-US" sz="1200" dirty="0">
                <a:latin typeface="Avenir"/>
              </a:rPr>
              <a:t>IoT Platform, experimentation, LSPs recommendations on concrete standard framework &amp; references to enable ”IoT Trust” and IoT “Privacy by design” + STF 547</a:t>
            </a:r>
          </a:p>
          <a:p>
            <a:pPr>
              <a:lnSpc>
                <a:spcPct val="100000"/>
              </a:lnSpc>
              <a:spcBef>
                <a:spcPts val="0"/>
              </a:spcBef>
              <a:spcAft>
                <a:spcPts val="600"/>
              </a:spcAft>
              <a:buClr>
                <a:srgbClr val="4B99A7"/>
              </a:buClr>
            </a:pPr>
            <a:endParaRPr lang="en-US" sz="1400" b="1" dirty="0">
              <a:latin typeface="Avenir"/>
            </a:endParaRPr>
          </a:p>
          <a:p>
            <a:pPr>
              <a:lnSpc>
                <a:spcPct val="100000"/>
              </a:lnSpc>
              <a:spcBef>
                <a:spcPts val="0"/>
              </a:spcBef>
              <a:spcAft>
                <a:spcPts val="600"/>
              </a:spcAft>
              <a:buClr>
                <a:srgbClr val="4B99A7"/>
              </a:buClr>
            </a:pPr>
            <a:r>
              <a:rPr lang="en-US" sz="1400" b="1" dirty="0">
                <a:latin typeface="Avenir"/>
              </a:rPr>
              <a:t>IoT Security </a:t>
            </a:r>
            <a:r>
              <a:rPr lang="en-US" sz="1200" dirty="0">
                <a:latin typeface="Avenir"/>
              </a:rPr>
              <a:t>(with WG Policy) </a:t>
            </a:r>
            <a:r>
              <a:rPr lang="en-US" altLang="zh-CN" sz="1200" dirty="0">
                <a:latin typeface="Avenir"/>
              </a:rPr>
              <a:t>Arthur van der Wees (Arthurs Legal), </a:t>
            </a:r>
            <a:r>
              <a:rPr lang="en-US" sz="1200" dirty="0">
                <a:latin typeface="Avenir"/>
              </a:rPr>
              <a:t> </a:t>
            </a:r>
            <a:r>
              <a:rPr lang="en-GB" sz="1200" dirty="0">
                <a:latin typeface="Avenir"/>
              </a:rPr>
              <a:t>Jacques Kruse-Brandao (SGS), </a:t>
            </a:r>
            <a:r>
              <a:rPr lang="en-US" sz="1200" dirty="0">
                <a:latin typeface="Avenir"/>
              </a:rPr>
              <a:t>Harm Arendshorst (</a:t>
            </a:r>
            <a:r>
              <a:rPr lang="en-US" sz="1200" dirty="0" err="1">
                <a:latin typeface="Avenir"/>
              </a:rPr>
              <a:t>iLabs</a:t>
            </a:r>
            <a:r>
              <a:rPr lang="en-US" sz="1200" dirty="0">
                <a:latin typeface="Avenir"/>
              </a:rPr>
              <a:t>)</a:t>
            </a:r>
          </a:p>
          <a:p>
            <a:pPr lvl="1">
              <a:lnSpc>
                <a:spcPct val="100000"/>
              </a:lnSpc>
              <a:spcBef>
                <a:spcPts val="0"/>
              </a:spcBef>
              <a:spcAft>
                <a:spcPts val="600"/>
              </a:spcAft>
              <a:buClr>
                <a:srgbClr val="4B99A7"/>
              </a:buClr>
            </a:pPr>
            <a:r>
              <a:rPr lang="en-US" sz="1200" dirty="0">
                <a:latin typeface="Avenir"/>
              </a:rPr>
              <a:t>IoT Security Architecture for Trusted IoT Devices; Baseline Requirements for Security &amp; Privacy up to segment requirements; experimentation, LSPs recommendations on concrete standard framework &amp; references to enable ”IoT Trust” based on IoT “Security by design” + STF 547</a:t>
            </a:r>
          </a:p>
          <a:p>
            <a:pPr marL="44450" lvl="1" indent="0">
              <a:lnSpc>
                <a:spcPct val="100000"/>
              </a:lnSpc>
              <a:spcBef>
                <a:spcPts val="0"/>
              </a:spcBef>
              <a:spcAft>
                <a:spcPts val="600"/>
              </a:spcAft>
              <a:buClr>
                <a:srgbClr val="4B99A7"/>
              </a:buClr>
              <a:buNone/>
            </a:pPr>
            <a:endParaRPr lang="en-US" sz="1200" dirty="0">
              <a:latin typeface="Avenir"/>
            </a:endParaRPr>
          </a:p>
          <a:p>
            <a:pPr marL="44450" lvl="1" indent="0">
              <a:lnSpc>
                <a:spcPct val="100000"/>
              </a:lnSpc>
              <a:spcBef>
                <a:spcPts val="0"/>
              </a:spcBef>
              <a:spcAft>
                <a:spcPts val="600"/>
              </a:spcAft>
              <a:buClr>
                <a:srgbClr val="4B99A7"/>
              </a:buClr>
              <a:buNone/>
            </a:pPr>
            <a:r>
              <a:rPr lang="en-GB" altLang="zh-CN" sz="1000" dirty="0">
                <a:latin typeface="Avenir Heavy" panose="02000503020000020003"/>
              </a:rPr>
              <a:t>AIOTI WG Standardisation deliverables: </a:t>
            </a:r>
            <a:r>
              <a:rPr lang="en-GB" altLang="zh-CN" sz="1000" dirty="0">
                <a:solidFill>
                  <a:srgbClr val="0432FF"/>
                </a:solidFill>
                <a:latin typeface="Avenir Heavy" panose="02000503020000020003"/>
                <a:hlinkClick r:id="rId2"/>
              </a:rPr>
              <a:t>https://aioti.eu/standardisatio</a:t>
            </a:r>
            <a:r>
              <a:rPr lang="en-GB" altLang="zh-CN" sz="1000" dirty="0">
                <a:solidFill>
                  <a:srgbClr val="0432FF"/>
                </a:solidFill>
                <a:latin typeface="Avenir Heavy" panose="02000503020000020003"/>
              </a:rPr>
              <a:t>n</a:t>
            </a:r>
            <a:endParaRPr lang="en-GB" sz="1200" dirty="0">
              <a:solidFill>
                <a:srgbClr val="0432FF"/>
              </a:solidFill>
              <a:latin typeface="Work Sans" pitchFamily="2" charset="77"/>
            </a:endParaRPr>
          </a:p>
        </p:txBody>
      </p:sp>
      <p:sp>
        <p:nvSpPr>
          <p:cNvPr id="10" name="object 6">
            <a:extLst>
              <a:ext uri="{FF2B5EF4-FFF2-40B4-BE49-F238E27FC236}">
                <a16:creationId xmlns:a16="http://schemas.microsoft.com/office/drawing/2014/main" id="{1D22BFE7-5CD4-274D-BB9F-DCC25252EFEE}"/>
              </a:ext>
            </a:extLst>
          </p:cNvPr>
          <p:cNvSpPr/>
          <p:nvPr/>
        </p:nvSpPr>
        <p:spPr>
          <a:xfrm>
            <a:off x="0" y="0"/>
            <a:ext cx="12188952" cy="859536"/>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1" name="Title 16">
            <a:extLst>
              <a:ext uri="{FF2B5EF4-FFF2-40B4-BE49-F238E27FC236}">
                <a16:creationId xmlns:a16="http://schemas.microsoft.com/office/drawing/2014/main" id="{D6F4D51F-C2E3-5248-8AE9-E5E6CD3CE111}"/>
              </a:ext>
            </a:extLst>
          </p:cNvPr>
          <p:cNvSpPr>
            <a:spLocks noGrp="1"/>
          </p:cNvSpPr>
          <p:nvPr>
            <p:ph type="title"/>
          </p:nvPr>
        </p:nvSpPr>
        <p:spPr>
          <a:xfrm>
            <a:off x="0" y="0"/>
            <a:ext cx="12192000" cy="932873"/>
          </a:xfrm>
        </p:spPr>
        <p:txBody>
          <a:bodyPr>
            <a:normAutofit/>
          </a:bodyPr>
          <a:lstStyle/>
          <a:p>
            <a:pPr marL="180975"/>
            <a:r>
              <a:rPr lang="en-US" altLang="zh-CN" b="0" dirty="0">
                <a:solidFill>
                  <a:schemeClr val="bg1"/>
                </a:solidFill>
              </a:rPr>
              <a:t>AIOTI WG Standardisation Highlights (2)</a:t>
            </a:r>
            <a:endParaRPr lang="en-GB" b="0" dirty="0">
              <a:solidFill>
                <a:schemeClr val="bg1"/>
              </a:solidFill>
              <a:latin typeface="Avenir Heavy" panose="02000503020000020003"/>
            </a:endParaRPr>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30688" y="1303062"/>
            <a:ext cx="1876292" cy="2224829"/>
          </a:xfrm>
          <a:prstGeom prst="rect">
            <a:avLst/>
          </a:prstGeom>
        </p:spPr>
      </p:pic>
    </p:spTree>
    <p:extLst>
      <p:ext uri="{BB962C8B-B14F-4D97-AF65-F5344CB8AC3E}">
        <p14:creationId xmlns:p14="http://schemas.microsoft.com/office/powerpoint/2010/main" val="313857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12445" y="790279"/>
            <a:ext cx="7874284" cy="5277442"/>
          </a:xfrm>
        </p:spPr>
        <p:txBody>
          <a:bodyPr>
            <a:noAutofit/>
          </a:bodyPr>
          <a:lstStyle/>
          <a:p>
            <a:pPr marL="0" indent="0" algn="just">
              <a:lnSpc>
                <a:spcPct val="100000"/>
              </a:lnSpc>
              <a:spcBef>
                <a:spcPts val="0"/>
              </a:spcBef>
              <a:spcAft>
                <a:spcPts val="600"/>
              </a:spcAft>
              <a:buNone/>
            </a:pPr>
            <a:endParaRPr lang="en-GB" sz="1600" b="1" dirty="0"/>
          </a:p>
          <a:p>
            <a:pPr marL="0" indent="0" algn="just">
              <a:lnSpc>
                <a:spcPct val="100000"/>
              </a:lnSpc>
              <a:spcBef>
                <a:spcPts val="0"/>
              </a:spcBef>
              <a:spcAft>
                <a:spcPts val="600"/>
              </a:spcAft>
              <a:buNone/>
            </a:pPr>
            <a:endParaRPr lang="en-GB" sz="1200" dirty="0"/>
          </a:p>
          <a:p>
            <a:pPr algn="just">
              <a:lnSpc>
                <a:spcPct val="100000"/>
              </a:lnSpc>
              <a:spcBef>
                <a:spcPts val="0"/>
              </a:spcBef>
              <a:spcAft>
                <a:spcPts val="600"/>
              </a:spcAft>
            </a:pPr>
            <a:endParaRPr lang="en-US" sz="1600" dirty="0"/>
          </a:p>
          <a:p>
            <a:pPr>
              <a:spcBef>
                <a:spcPts val="0"/>
              </a:spcBef>
              <a:spcAft>
                <a:spcPts val="600"/>
              </a:spcAft>
            </a:pPr>
            <a:endParaRPr lang="es-ES" sz="1600" dirty="0"/>
          </a:p>
        </p:txBody>
      </p:sp>
      <p:sp>
        <p:nvSpPr>
          <p:cNvPr id="4" name="object 6">
            <a:extLst>
              <a:ext uri="{FF2B5EF4-FFF2-40B4-BE49-F238E27FC236}">
                <a16:creationId xmlns:a16="http://schemas.microsoft.com/office/drawing/2014/main" id="{92C6885B-F387-B342-92A0-5BAC8FA22EDC}"/>
              </a:ext>
            </a:extLst>
          </p:cNvPr>
          <p:cNvSpPr txBox="1">
            <a:spLocks/>
          </p:cNvSpPr>
          <p:nvPr/>
        </p:nvSpPr>
        <p:spPr>
          <a:xfrm>
            <a:off x="338223" y="1100866"/>
            <a:ext cx="7440115" cy="5377445"/>
          </a:xfrm>
          <a:prstGeom prst="rect">
            <a:avLst/>
          </a:prstGeom>
          <a:ln>
            <a:noFill/>
          </a:ln>
        </p:spPr>
        <p:style>
          <a:lnRef idx="2">
            <a:schemeClr val="accent1"/>
          </a:lnRef>
          <a:fillRef idx="1">
            <a:schemeClr val="lt1"/>
          </a:fillRef>
          <a:effectRef idx="0">
            <a:schemeClr val="accent1"/>
          </a:effectRef>
          <a:fontRef idx="minor">
            <a:schemeClr val="dk1"/>
          </a:fontRef>
        </p:style>
        <p:txBody>
          <a:bodyPr vert="horz" wrap="square" lIns="0" tIns="52399"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297267" indent="-285750">
              <a:lnSpc>
                <a:spcPct val="100000"/>
              </a:lnSpc>
              <a:spcBef>
                <a:spcPts val="0"/>
              </a:spcBef>
              <a:spcAft>
                <a:spcPts val="1200"/>
              </a:spcAft>
              <a:tabLst>
                <a:tab pos="194051" algn="l"/>
              </a:tabLst>
            </a:pPr>
            <a:r>
              <a:rPr lang="en-GB" sz="2000" spc="-59" dirty="0">
                <a:solidFill>
                  <a:srgbClr val="416477"/>
                </a:solidFill>
                <a:latin typeface="Avenir Light" panose="020B0402020203020204" pitchFamily="34" charset="77"/>
              </a:rPr>
              <a:t>Published on 9 September the report:  “</a:t>
            </a:r>
            <a:r>
              <a:rPr lang="en-US" sz="2000" spc="-59" dirty="0">
                <a:solidFill>
                  <a:srgbClr val="416477"/>
                </a:solidFill>
                <a:latin typeface="Avenir Light" panose="020B0402020203020204" pitchFamily="34" charset="77"/>
              </a:rPr>
              <a:t>IoT and Edge Computing impact on Beyond 5G: enabling technologies and challenges Release 1.0”, see: </a:t>
            </a:r>
            <a:r>
              <a:rPr lang="en-GB" altLang="zh-CN" sz="2000" dirty="0">
                <a:latin typeface="Avenir Light" panose="020B0402020203020204" pitchFamily="34" charset="77"/>
                <a:hlinkClick r:id="rId2"/>
              </a:rPr>
              <a:t>https://aioti.eu/wp-content/uploads/2021/10/AIOTI-Beyond-5G-R1-Report-Published.pdf</a:t>
            </a:r>
            <a:endParaRPr lang="en-GB" altLang="zh-CN" sz="2000" dirty="0">
              <a:latin typeface="Avenir Light" panose="020B0402020203020204" pitchFamily="34" charset="77"/>
            </a:endParaRPr>
          </a:p>
          <a:p>
            <a:pPr marL="297267" indent="-285750" algn="just">
              <a:lnSpc>
                <a:spcPct val="100000"/>
              </a:lnSpc>
              <a:spcBef>
                <a:spcPts val="0"/>
              </a:spcBef>
              <a:spcAft>
                <a:spcPts val="1200"/>
              </a:spcAft>
              <a:tabLst>
                <a:tab pos="194051" algn="l"/>
              </a:tabLst>
            </a:pPr>
            <a:r>
              <a:rPr lang="en-US" sz="2000" spc="-59" dirty="0">
                <a:solidFill>
                  <a:srgbClr val="416477"/>
                </a:solidFill>
                <a:latin typeface="Avenir Light" panose="020B0402020203020204" pitchFamily="34" charset="77"/>
              </a:rPr>
              <a:t>The main objectives of this report is to present:</a:t>
            </a:r>
          </a:p>
          <a:p>
            <a:pPr marL="468717" lvl="1" indent="0" algn="just">
              <a:lnSpc>
                <a:spcPct val="100000"/>
              </a:lnSpc>
              <a:spcBef>
                <a:spcPts val="0"/>
              </a:spcBef>
              <a:spcAft>
                <a:spcPts val="1200"/>
              </a:spcAft>
              <a:buNone/>
              <a:tabLst>
                <a:tab pos="194051" algn="l"/>
              </a:tabLst>
            </a:pPr>
            <a:r>
              <a:rPr lang="en-US" sz="2000" spc="-59" dirty="0">
                <a:solidFill>
                  <a:srgbClr val="416477"/>
                </a:solidFill>
                <a:latin typeface="Avenir Light" panose="020B0402020203020204" pitchFamily="34" charset="77"/>
              </a:rPr>
              <a:t>(1) the IoT and edge computing use cases and the requirements that they are imposing on (beyond) 5G infrastructures;</a:t>
            </a:r>
          </a:p>
          <a:p>
            <a:pPr marL="468717" lvl="1" indent="0" algn="just">
              <a:lnSpc>
                <a:spcPct val="100000"/>
              </a:lnSpc>
              <a:spcBef>
                <a:spcPts val="0"/>
              </a:spcBef>
              <a:spcAft>
                <a:spcPts val="1200"/>
              </a:spcAft>
              <a:buNone/>
              <a:tabLst>
                <a:tab pos="194051" algn="l"/>
              </a:tabLst>
            </a:pPr>
            <a:r>
              <a:rPr lang="en-US" sz="2000" spc="-59" dirty="0">
                <a:solidFill>
                  <a:srgbClr val="416477"/>
                </a:solidFill>
                <a:latin typeface="Avenir Light" panose="020B0402020203020204" pitchFamily="34" charset="77"/>
              </a:rPr>
              <a:t>(2) (beyond) 5G emerging technologies and challenges </a:t>
            </a:r>
          </a:p>
          <a:p>
            <a:pPr marL="354417" indent="-342900" algn="just">
              <a:lnSpc>
                <a:spcPct val="100000"/>
              </a:lnSpc>
              <a:spcBef>
                <a:spcPts val="0"/>
              </a:spcBef>
              <a:spcAft>
                <a:spcPts val="1200"/>
              </a:spcAft>
              <a:tabLst>
                <a:tab pos="194051" algn="l"/>
              </a:tabLst>
            </a:pPr>
            <a:r>
              <a:rPr lang="en-GB" altLang="zh-CN" sz="2000" spc="-59" dirty="0">
                <a:solidFill>
                  <a:srgbClr val="416477"/>
                </a:solidFill>
                <a:latin typeface="Avenir Light" panose="020B0402020203020204" pitchFamily="34" charset="77"/>
              </a:rPr>
              <a:t>Method of collecting information:</a:t>
            </a:r>
          </a:p>
          <a:p>
            <a:pPr marL="1211667" lvl="2" indent="-285750" algn="just">
              <a:lnSpc>
                <a:spcPct val="100000"/>
              </a:lnSpc>
              <a:spcBef>
                <a:spcPts val="0"/>
              </a:spcBef>
              <a:spcAft>
                <a:spcPts val="1200"/>
              </a:spcAft>
              <a:buFont typeface="Wingdings" panose="05000000000000000000" pitchFamily="2" charset="2"/>
              <a:buChar char="ü"/>
              <a:tabLst>
                <a:tab pos="194051" algn="l"/>
              </a:tabLst>
            </a:pPr>
            <a:r>
              <a:rPr lang="en-GB" altLang="zh-CN" spc="-59" dirty="0">
                <a:solidFill>
                  <a:srgbClr val="416477"/>
                </a:solidFill>
                <a:latin typeface="Avenir Light" panose="020B0402020203020204" pitchFamily="34" charset="77"/>
              </a:rPr>
              <a:t>Using template</a:t>
            </a:r>
          </a:p>
          <a:p>
            <a:pPr marL="1211667" lvl="2" indent="-285750" algn="just">
              <a:lnSpc>
                <a:spcPct val="100000"/>
              </a:lnSpc>
              <a:spcBef>
                <a:spcPts val="0"/>
              </a:spcBef>
              <a:spcAft>
                <a:spcPts val="1200"/>
              </a:spcAft>
              <a:buFont typeface="Wingdings" panose="05000000000000000000" pitchFamily="2" charset="2"/>
              <a:buChar char="ü"/>
              <a:tabLst>
                <a:tab pos="194051" algn="l"/>
              </a:tabLst>
            </a:pPr>
            <a:r>
              <a:rPr lang="en-GB" altLang="zh-CN" spc="-59" dirty="0">
                <a:solidFill>
                  <a:srgbClr val="416477"/>
                </a:solidFill>
                <a:latin typeface="Avenir Light" panose="020B0402020203020204" pitchFamily="34" charset="77"/>
              </a:rPr>
              <a:t>Input provided discussed and approved by AIOTI members</a:t>
            </a:r>
          </a:p>
          <a:p>
            <a:pPr marL="925917" lvl="2" indent="0">
              <a:lnSpc>
                <a:spcPct val="100000"/>
              </a:lnSpc>
              <a:spcBef>
                <a:spcPts val="0"/>
              </a:spcBef>
              <a:spcAft>
                <a:spcPts val="600"/>
              </a:spcAft>
              <a:buNone/>
              <a:tabLst>
                <a:tab pos="194051" algn="l"/>
              </a:tabLst>
            </a:pPr>
            <a:endParaRPr lang="en-US" sz="1600" spc="-59" dirty="0">
              <a:solidFill>
                <a:srgbClr val="416477"/>
              </a:solidFill>
              <a:latin typeface="Avenir" panose="02000503020000020003" pitchFamily="2" charset="0"/>
            </a:endParaRPr>
          </a:p>
        </p:txBody>
      </p:sp>
      <p:sp>
        <p:nvSpPr>
          <p:cNvPr id="7" name="object 6">
            <a:extLst>
              <a:ext uri="{FF2B5EF4-FFF2-40B4-BE49-F238E27FC236}">
                <a16:creationId xmlns:a16="http://schemas.microsoft.com/office/drawing/2014/main" id="{1D22BFE7-5CD4-274D-BB9F-DCC25252EFEE}"/>
              </a:ext>
            </a:extLst>
          </p:cNvPr>
          <p:cNvSpPr/>
          <p:nvPr/>
        </p:nvSpPr>
        <p:spPr>
          <a:xfrm>
            <a:off x="0" y="0"/>
            <a:ext cx="12188952" cy="859536"/>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8" name="Title 16">
            <a:extLst>
              <a:ext uri="{FF2B5EF4-FFF2-40B4-BE49-F238E27FC236}">
                <a16:creationId xmlns:a16="http://schemas.microsoft.com/office/drawing/2014/main" id="{D6F4D51F-C2E3-5248-8AE9-E5E6CD3CE111}"/>
              </a:ext>
            </a:extLst>
          </p:cNvPr>
          <p:cNvSpPr txBox="1">
            <a:spLocks/>
          </p:cNvSpPr>
          <p:nvPr/>
        </p:nvSpPr>
        <p:spPr>
          <a:xfrm>
            <a:off x="0" y="0"/>
            <a:ext cx="12192000" cy="9328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rgbClr val="11284B"/>
                </a:solidFill>
                <a:latin typeface="Avenir Heavy" panose="02000503020000020003" pitchFamily="2" charset="0"/>
                <a:ea typeface="Helvetica Neue Medium" panose="02000503000000020004" pitchFamily="2" charset="0"/>
                <a:cs typeface="Helvetica Neue Medium" panose="02000503000000020004" pitchFamily="2" charset="0"/>
              </a:defRPr>
            </a:lvl1pPr>
          </a:lstStyle>
          <a:p>
            <a:pPr marL="180975"/>
            <a:r>
              <a:rPr lang="en-US" altLang="zh-CN" dirty="0">
                <a:solidFill>
                  <a:schemeClr val="bg1"/>
                </a:solidFill>
              </a:rPr>
              <a:t>Goal and Content of the Report</a:t>
            </a:r>
            <a:endParaRPr lang="en-GB" dirty="0">
              <a:solidFill>
                <a:schemeClr val="bg1"/>
              </a:solidFill>
              <a:latin typeface="Avenir Heavy" panose="02000503020000020003"/>
            </a:endParaRPr>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89776" y="877202"/>
            <a:ext cx="3638391" cy="5980798"/>
          </a:xfrm>
          <a:prstGeom prst="rect">
            <a:avLst/>
          </a:prstGeom>
        </p:spPr>
      </p:pic>
    </p:spTree>
    <p:extLst>
      <p:ext uri="{BB962C8B-B14F-4D97-AF65-F5344CB8AC3E}">
        <p14:creationId xmlns:p14="http://schemas.microsoft.com/office/powerpoint/2010/main" val="3965351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38222" y="790279"/>
            <a:ext cx="10951723" cy="5277442"/>
          </a:xfrm>
        </p:spPr>
        <p:txBody>
          <a:bodyPr>
            <a:noAutofit/>
          </a:bodyPr>
          <a:lstStyle/>
          <a:p>
            <a:pPr marL="0" indent="0" algn="just">
              <a:lnSpc>
                <a:spcPct val="100000"/>
              </a:lnSpc>
              <a:spcBef>
                <a:spcPts val="0"/>
              </a:spcBef>
              <a:spcAft>
                <a:spcPts val="600"/>
              </a:spcAft>
              <a:buNone/>
            </a:pPr>
            <a:endParaRPr lang="en-GB" sz="1600" b="1" dirty="0"/>
          </a:p>
          <a:p>
            <a:pPr marL="0" indent="0" algn="just">
              <a:lnSpc>
                <a:spcPct val="100000"/>
              </a:lnSpc>
              <a:spcBef>
                <a:spcPts val="0"/>
              </a:spcBef>
              <a:spcAft>
                <a:spcPts val="600"/>
              </a:spcAft>
              <a:buNone/>
            </a:pPr>
            <a:endParaRPr lang="en-GB" sz="1200" dirty="0"/>
          </a:p>
          <a:p>
            <a:pPr algn="just">
              <a:lnSpc>
                <a:spcPct val="100000"/>
              </a:lnSpc>
              <a:spcBef>
                <a:spcPts val="0"/>
              </a:spcBef>
              <a:spcAft>
                <a:spcPts val="600"/>
              </a:spcAft>
            </a:pPr>
            <a:endParaRPr lang="en-US" sz="1600" dirty="0"/>
          </a:p>
          <a:p>
            <a:pPr>
              <a:spcBef>
                <a:spcPts val="0"/>
              </a:spcBef>
              <a:spcAft>
                <a:spcPts val="600"/>
              </a:spcAft>
            </a:pPr>
            <a:endParaRPr lang="es-ES" sz="1600" dirty="0"/>
          </a:p>
        </p:txBody>
      </p:sp>
      <p:sp>
        <p:nvSpPr>
          <p:cNvPr id="7" name="object 6">
            <a:extLst>
              <a:ext uri="{FF2B5EF4-FFF2-40B4-BE49-F238E27FC236}">
                <a16:creationId xmlns:a16="http://schemas.microsoft.com/office/drawing/2014/main" id="{1D22BFE7-5CD4-274D-BB9F-DCC25252EFEE}"/>
              </a:ext>
            </a:extLst>
          </p:cNvPr>
          <p:cNvSpPr/>
          <p:nvPr/>
        </p:nvSpPr>
        <p:spPr>
          <a:xfrm>
            <a:off x="0" y="0"/>
            <a:ext cx="12188952" cy="859536"/>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8" name="Title 16">
            <a:extLst>
              <a:ext uri="{FF2B5EF4-FFF2-40B4-BE49-F238E27FC236}">
                <a16:creationId xmlns:a16="http://schemas.microsoft.com/office/drawing/2014/main" id="{D6F4D51F-C2E3-5248-8AE9-E5E6CD3CE111}"/>
              </a:ext>
            </a:extLst>
          </p:cNvPr>
          <p:cNvSpPr txBox="1">
            <a:spLocks/>
          </p:cNvSpPr>
          <p:nvPr/>
        </p:nvSpPr>
        <p:spPr>
          <a:xfrm>
            <a:off x="0" y="0"/>
            <a:ext cx="12192000" cy="9328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rgbClr val="11284B"/>
                </a:solidFill>
                <a:latin typeface="Avenir Heavy" panose="02000503020000020003" pitchFamily="2" charset="0"/>
                <a:ea typeface="Helvetica Neue Medium" panose="02000503000000020004" pitchFamily="2" charset="0"/>
                <a:cs typeface="Helvetica Neue Medium" panose="02000503000000020004" pitchFamily="2" charset="0"/>
              </a:defRPr>
            </a:lvl1pPr>
          </a:lstStyle>
          <a:p>
            <a:pPr marL="180975"/>
            <a:r>
              <a:rPr lang="en-US" dirty="0">
                <a:solidFill>
                  <a:schemeClr val="bg1"/>
                </a:solidFill>
              </a:rPr>
              <a:t>Recommendations – Emerging Topics</a:t>
            </a:r>
            <a:endParaRPr lang="en-GB" dirty="0">
              <a:solidFill>
                <a:schemeClr val="bg1"/>
              </a:solidFill>
              <a:latin typeface="Avenir Heavy" panose="02000503020000020003"/>
            </a:endParaRPr>
          </a:p>
        </p:txBody>
      </p:sp>
      <p:sp>
        <p:nvSpPr>
          <p:cNvPr id="22" name="object 6">
            <a:extLst>
              <a:ext uri="{FF2B5EF4-FFF2-40B4-BE49-F238E27FC236}">
                <a16:creationId xmlns:a16="http://schemas.microsoft.com/office/drawing/2014/main" id="{92C6885B-F387-B342-92A0-5BAC8FA22EDC}"/>
              </a:ext>
            </a:extLst>
          </p:cNvPr>
          <p:cNvSpPr txBox="1">
            <a:spLocks/>
          </p:cNvSpPr>
          <p:nvPr/>
        </p:nvSpPr>
        <p:spPr>
          <a:xfrm>
            <a:off x="201715" y="1919216"/>
            <a:ext cx="6113741" cy="2084236"/>
          </a:xfrm>
          <a:prstGeom prst="rect">
            <a:avLst/>
          </a:prstGeom>
          <a:ln>
            <a:noFill/>
          </a:ln>
        </p:spPr>
        <p:style>
          <a:lnRef idx="2">
            <a:schemeClr val="accent1"/>
          </a:lnRef>
          <a:fillRef idx="1">
            <a:schemeClr val="lt1"/>
          </a:fillRef>
          <a:effectRef idx="0">
            <a:schemeClr val="accent1"/>
          </a:effectRef>
          <a:fontRef idx="minor">
            <a:schemeClr val="dk1"/>
          </a:fontRef>
        </p:style>
        <p:txBody>
          <a:bodyPr vert="horz" wrap="square" lIns="0" tIns="52399"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342000" indent="-342000" algn="just">
              <a:lnSpc>
                <a:spcPct val="100000"/>
              </a:lnSpc>
              <a:spcBef>
                <a:spcPts val="0"/>
              </a:spcBef>
              <a:spcAft>
                <a:spcPts val="1200"/>
              </a:spcAft>
              <a:tabLst>
                <a:tab pos="194051" algn="l"/>
              </a:tabLst>
            </a:pPr>
            <a:r>
              <a:rPr lang="en-GB" altLang="zh-CN" sz="1600" dirty="0">
                <a:latin typeface="Avenir Light" panose="020B0402020203020204" pitchFamily="34" charset="77"/>
              </a:rPr>
              <a:t>Introduces relevant IoT and edge computing use cases and describes possible requirements on an underlying 5G and Beyond 5G communication infrastructure</a:t>
            </a:r>
          </a:p>
          <a:p>
            <a:pPr marL="342000" indent="-342000" algn="just">
              <a:lnSpc>
                <a:spcPct val="100000"/>
              </a:lnSpc>
              <a:spcBef>
                <a:spcPts val="0"/>
              </a:spcBef>
              <a:spcAft>
                <a:spcPts val="1200"/>
              </a:spcAft>
              <a:tabLst>
                <a:tab pos="194051" algn="l"/>
              </a:tabLst>
            </a:pPr>
            <a:r>
              <a:rPr lang="en-GB" altLang="zh-CN" sz="1600" dirty="0">
                <a:latin typeface="Avenir Light" panose="020B0402020203020204" pitchFamily="34" charset="77"/>
              </a:rPr>
              <a:t>Introduces </a:t>
            </a:r>
            <a:r>
              <a:rPr lang="en-GB" altLang="zh-CN" sz="1600" dirty="0">
                <a:solidFill>
                  <a:srgbClr val="FF0000"/>
                </a:solidFill>
                <a:latin typeface="Avenir Light" panose="020B0402020203020204" pitchFamily="34" charset="77"/>
              </a:rPr>
              <a:t>Emerging topics </a:t>
            </a:r>
            <a:r>
              <a:rPr lang="en-GB" altLang="zh-CN" sz="1600" dirty="0">
                <a:latin typeface="Avenir Light" panose="020B0402020203020204" pitchFamily="34" charset="77"/>
              </a:rPr>
              <a:t>in the context of the Beyond 5G communication infrastructure, relevant for IoT and edge computing use cases are identified.</a:t>
            </a:r>
            <a:endParaRPr lang="zh-CN" altLang="zh-CN" sz="1600" dirty="0">
              <a:latin typeface="Avenir Light" panose="020B0402020203020204" pitchFamily="34" charset="77"/>
            </a:endParaRPr>
          </a:p>
          <a:p>
            <a:pPr marL="11517" indent="0">
              <a:lnSpc>
                <a:spcPct val="100000"/>
              </a:lnSpc>
              <a:spcBef>
                <a:spcPts val="0"/>
              </a:spcBef>
              <a:spcAft>
                <a:spcPts val="600"/>
              </a:spcAft>
              <a:buNone/>
              <a:tabLst>
                <a:tab pos="194051" algn="l"/>
              </a:tabLst>
            </a:pPr>
            <a:endParaRPr lang="en-US" sz="1600" spc="-59" dirty="0">
              <a:solidFill>
                <a:srgbClr val="416477"/>
              </a:solidFill>
              <a:latin typeface="Avenir Light" panose="020B0402020203020204" pitchFamily="34" charset="77"/>
            </a:endParaRPr>
          </a:p>
        </p:txBody>
      </p:sp>
      <p:sp>
        <p:nvSpPr>
          <p:cNvPr id="23" name="object 6">
            <a:extLst>
              <a:ext uri="{FF2B5EF4-FFF2-40B4-BE49-F238E27FC236}">
                <a16:creationId xmlns:a16="http://schemas.microsoft.com/office/drawing/2014/main" id="{92C6885B-F387-B342-92A0-5BAC8FA22EDC}"/>
              </a:ext>
            </a:extLst>
          </p:cNvPr>
          <p:cNvSpPr txBox="1">
            <a:spLocks/>
          </p:cNvSpPr>
          <p:nvPr/>
        </p:nvSpPr>
        <p:spPr>
          <a:xfrm>
            <a:off x="6653678" y="1304534"/>
            <a:ext cx="5379826" cy="4238672"/>
          </a:xfrm>
          <a:prstGeom prst="rect">
            <a:avLst/>
          </a:prstGeom>
          <a:ln>
            <a:noFill/>
          </a:ln>
        </p:spPr>
        <p:style>
          <a:lnRef idx="2">
            <a:schemeClr val="accent1"/>
          </a:lnRef>
          <a:fillRef idx="1">
            <a:schemeClr val="lt1"/>
          </a:fillRef>
          <a:effectRef idx="0">
            <a:schemeClr val="accent1"/>
          </a:effectRef>
          <a:fontRef idx="minor">
            <a:schemeClr val="dk1"/>
          </a:fontRef>
        </p:style>
        <p:txBody>
          <a:bodyPr vert="horz" wrap="square" lIns="0" tIns="52399"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342900" lvl="0" indent="-342900">
              <a:lnSpc>
                <a:spcPct val="100000"/>
              </a:lnSpc>
              <a:spcBef>
                <a:spcPts val="0"/>
              </a:spcBef>
              <a:spcAft>
                <a:spcPts val="1200"/>
              </a:spcAft>
              <a:buFont typeface="+mj-lt"/>
              <a:buAutoNum type="arabicPeriod"/>
            </a:pPr>
            <a:r>
              <a:rPr lang="en-GB" altLang="zh-CN" sz="1600" dirty="0">
                <a:latin typeface="Avenir Light" panose="020B0402020203020204" pitchFamily="34" charset="77"/>
              </a:rPr>
              <a:t>Digital Twin (DT)</a:t>
            </a:r>
            <a:endParaRPr lang="zh-CN" altLang="zh-CN" sz="1600" dirty="0">
              <a:latin typeface="Avenir Light" panose="020B0402020203020204" pitchFamily="34" charset="77"/>
            </a:endParaRPr>
          </a:p>
          <a:p>
            <a:pPr marL="342900" lvl="0" indent="-342900">
              <a:lnSpc>
                <a:spcPct val="100000"/>
              </a:lnSpc>
              <a:spcBef>
                <a:spcPts val="0"/>
              </a:spcBef>
              <a:spcAft>
                <a:spcPts val="1200"/>
              </a:spcAft>
              <a:buFont typeface="+mj-lt"/>
              <a:buAutoNum type="arabicPeriod"/>
            </a:pPr>
            <a:r>
              <a:rPr lang="en-GB" altLang="zh-CN" sz="1600" dirty="0">
                <a:latin typeface="Avenir Light" panose="020B0402020203020204" pitchFamily="34" charset="77"/>
              </a:rPr>
              <a:t>Deep Edge, Terminal and IoT Device Integration in B5G communication infrastructure</a:t>
            </a:r>
            <a:endParaRPr lang="zh-CN" altLang="zh-CN" sz="1600" dirty="0">
              <a:latin typeface="Avenir Light" panose="020B0402020203020204" pitchFamily="34" charset="77"/>
            </a:endParaRPr>
          </a:p>
          <a:p>
            <a:pPr marL="342900" lvl="0" indent="-342900">
              <a:lnSpc>
                <a:spcPct val="100000"/>
              </a:lnSpc>
              <a:spcBef>
                <a:spcPts val="0"/>
              </a:spcBef>
              <a:spcAft>
                <a:spcPts val="1200"/>
              </a:spcAft>
              <a:buFont typeface="+mj-lt"/>
              <a:buAutoNum type="arabicPeriod"/>
            </a:pPr>
            <a:r>
              <a:rPr lang="en-GB" altLang="zh-CN" sz="1600" dirty="0">
                <a:latin typeface="Avenir Light" panose="020B0402020203020204" pitchFamily="34" charset="77"/>
              </a:rPr>
              <a:t>Edge, Mobile Edge Computing and Processing</a:t>
            </a:r>
            <a:endParaRPr lang="zh-CN" altLang="zh-CN" sz="1600" dirty="0">
              <a:latin typeface="Avenir Light" panose="020B0402020203020204" pitchFamily="34" charset="77"/>
            </a:endParaRPr>
          </a:p>
          <a:p>
            <a:pPr marL="342900" lvl="0" indent="-342900">
              <a:lnSpc>
                <a:spcPct val="100000"/>
              </a:lnSpc>
              <a:spcBef>
                <a:spcPts val="0"/>
              </a:spcBef>
              <a:spcAft>
                <a:spcPts val="1200"/>
              </a:spcAft>
              <a:buFont typeface="+mj-lt"/>
              <a:buAutoNum type="arabicPeriod"/>
            </a:pPr>
            <a:r>
              <a:rPr lang="en-GB" altLang="zh-CN" sz="1600" dirty="0">
                <a:latin typeface="Avenir Light" panose="020B0402020203020204" pitchFamily="34" charset="77"/>
              </a:rPr>
              <a:t>Network and Server security for edge and IoT</a:t>
            </a:r>
            <a:endParaRPr lang="zh-CN" altLang="zh-CN" sz="1600" dirty="0">
              <a:latin typeface="Avenir Light" panose="020B0402020203020204" pitchFamily="34" charset="77"/>
            </a:endParaRPr>
          </a:p>
          <a:p>
            <a:pPr marL="342900" lvl="0" indent="-342900">
              <a:lnSpc>
                <a:spcPct val="100000"/>
              </a:lnSpc>
              <a:spcBef>
                <a:spcPts val="0"/>
              </a:spcBef>
              <a:spcAft>
                <a:spcPts val="1200"/>
              </a:spcAft>
              <a:buFont typeface="+mj-lt"/>
              <a:buAutoNum type="arabicPeriod"/>
            </a:pPr>
            <a:r>
              <a:rPr lang="en-GB" altLang="zh-CN" sz="1600" dirty="0">
                <a:latin typeface="Avenir Light" panose="020B0402020203020204" pitchFamily="34" charset="77"/>
              </a:rPr>
              <a:t>Plug and Play Integrated Satellite and Terrestrial Networks</a:t>
            </a:r>
            <a:endParaRPr lang="zh-CN" altLang="zh-CN" sz="1600" dirty="0">
              <a:latin typeface="Avenir Light" panose="020B0402020203020204" pitchFamily="34" charset="77"/>
            </a:endParaRPr>
          </a:p>
          <a:p>
            <a:pPr marL="342900" lvl="0" indent="-342900">
              <a:lnSpc>
                <a:spcPct val="100000"/>
              </a:lnSpc>
              <a:spcBef>
                <a:spcPts val="0"/>
              </a:spcBef>
              <a:spcAft>
                <a:spcPts val="1200"/>
              </a:spcAft>
              <a:buFont typeface="+mj-lt"/>
              <a:buAutoNum type="arabicPeriod"/>
            </a:pPr>
            <a:r>
              <a:rPr lang="en-GB" altLang="zh-CN" sz="1600" dirty="0">
                <a:latin typeface="Avenir Light" panose="020B0402020203020204" pitchFamily="34" charset="77"/>
              </a:rPr>
              <a:t>Autonomous and Hyper-connected On-demand Urban Transportation</a:t>
            </a:r>
            <a:endParaRPr lang="zh-CN" altLang="zh-CN" sz="1600" dirty="0">
              <a:latin typeface="Avenir Light" panose="020B0402020203020204" pitchFamily="34" charset="77"/>
            </a:endParaRPr>
          </a:p>
          <a:p>
            <a:pPr marL="342900" lvl="0" indent="-342900">
              <a:lnSpc>
                <a:spcPct val="100000"/>
              </a:lnSpc>
              <a:spcBef>
                <a:spcPts val="0"/>
              </a:spcBef>
              <a:spcAft>
                <a:spcPts val="1200"/>
              </a:spcAft>
              <a:buFont typeface="+mj-lt"/>
              <a:buAutoNum type="arabicPeriod"/>
            </a:pPr>
            <a:r>
              <a:rPr lang="en-GB" altLang="zh-CN" sz="1600" dirty="0">
                <a:latin typeface="Avenir Light" panose="020B0402020203020204" pitchFamily="34" charset="77"/>
              </a:rPr>
              <a:t>Opportunities for IoT Components and Devices</a:t>
            </a:r>
            <a:endParaRPr lang="zh-CN" altLang="zh-CN" sz="1600" dirty="0">
              <a:latin typeface="Avenir Light" panose="020B0402020203020204" pitchFamily="34" charset="77"/>
            </a:endParaRPr>
          </a:p>
          <a:p>
            <a:pPr marL="342900" lvl="0" indent="-342900">
              <a:lnSpc>
                <a:spcPct val="100000"/>
              </a:lnSpc>
              <a:spcBef>
                <a:spcPts val="0"/>
              </a:spcBef>
              <a:spcAft>
                <a:spcPts val="1200"/>
              </a:spcAft>
              <a:buFont typeface="+mj-lt"/>
              <a:buAutoNum type="arabicPeriod"/>
            </a:pPr>
            <a:r>
              <a:rPr lang="en-GB" altLang="zh-CN" sz="1600" dirty="0">
                <a:latin typeface="Avenir Light" panose="020B0402020203020204" pitchFamily="34" charset="77"/>
              </a:rPr>
              <a:t>EU legislative framework</a:t>
            </a:r>
            <a:endParaRPr lang="zh-CN" altLang="zh-CN" sz="1600" dirty="0">
              <a:latin typeface="Avenir Light" panose="020B0402020203020204" pitchFamily="34" charset="77"/>
            </a:endParaRPr>
          </a:p>
          <a:p>
            <a:pPr marL="297267" indent="-285750">
              <a:lnSpc>
                <a:spcPct val="100000"/>
              </a:lnSpc>
              <a:spcBef>
                <a:spcPts val="0"/>
              </a:spcBef>
              <a:spcAft>
                <a:spcPts val="600"/>
              </a:spcAft>
              <a:tabLst>
                <a:tab pos="194051" algn="l"/>
              </a:tabLst>
            </a:pPr>
            <a:endParaRPr lang="en-US" sz="1600" spc="-59" dirty="0">
              <a:solidFill>
                <a:srgbClr val="416477"/>
              </a:solidFill>
              <a:latin typeface="Avenir Light" panose="020B0402020203020204" pitchFamily="34" charset="77"/>
            </a:endParaRPr>
          </a:p>
        </p:txBody>
      </p:sp>
    </p:spTree>
    <p:extLst>
      <p:ext uri="{BB962C8B-B14F-4D97-AF65-F5344CB8AC3E}">
        <p14:creationId xmlns:p14="http://schemas.microsoft.com/office/powerpoint/2010/main" val="3818276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86C575F4-F3CE-DA47-9C17-FF67AD4ABE57}" vid="{F70F7DCD-5A2B-074D-96B8-F1F72609841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602</TotalTime>
  <Words>4337</Words>
  <Application>Microsoft Macintosh PowerPoint</Application>
  <PresentationFormat>Widescreen</PresentationFormat>
  <Paragraphs>477</Paragraphs>
  <Slides>55</Slides>
  <Notes>10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55</vt:i4>
      </vt:variant>
    </vt:vector>
  </HeadingPairs>
  <TitlesOfParts>
    <vt:vector size="67" baseType="lpstr">
      <vt:lpstr>Arial</vt:lpstr>
      <vt:lpstr>Avenir</vt:lpstr>
      <vt:lpstr>Avenir Heavy</vt:lpstr>
      <vt:lpstr>Avenir Light</vt:lpstr>
      <vt:lpstr>Brandon Grotesque Black</vt:lpstr>
      <vt:lpstr>Calibri</vt:lpstr>
      <vt:lpstr>Helvetica</vt:lpstr>
      <vt:lpstr>Helvetica Neue</vt:lpstr>
      <vt:lpstr>PT Sans</vt:lpstr>
      <vt:lpstr>Wingdings</vt:lpstr>
      <vt:lpstr>Work Sans</vt:lpstr>
      <vt:lpstr>Office Theme</vt:lpstr>
      <vt:lpstr>WG Standardisation Reports Presentation</vt:lpstr>
      <vt:lpstr>Agenda</vt:lpstr>
      <vt:lpstr>Agenda</vt:lpstr>
      <vt:lpstr>Agenda</vt:lpstr>
      <vt:lpstr>IoT and Edge Computing impact on Beyond 5G: enabling technologies and challenges Release 1.0  Webinar, 27 October 2021</vt:lpstr>
      <vt:lpstr>AIOTI WG Standardisation Highlights (1)</vt:lpstr>
      <vt:lpstr>AIOTI WG Standardisation Highlights (2)</vt:lpstr>
      <vt:lpstr>PowerPoint Presentation</vt:lpstr>
      <vt:lpstr>PowerPoint Presentation</vt:lpstr>
      <vt:lpstr>PowerPoint Presentation</vt:lpstr>
      <vt:lpstr>PowerPoint Presentation</vt:lpstr>
      <vt:lpstr>PowerPoint Presentation</vt:lpstr>
      <vt:lpstr>PowerPoint Presentation</vt:lpstr>
      <vt:lpstr>Next Steps</vt:lpstr>
      <vt:lpstr>5G enabled Digital Twin An experience @ Industry 4.0 Lab</vt:lpstr>
      <vt:lpstr>Hello!</vt:lpstr>
      <vt:lpstr>PowerPoint Presentation</vt:lpstr>
      <vt:lpstr>Manufacturing Group @ School of Management</vt:lpstr>
      <vt:lpstr>Industry 4.0 Lab</vt:lpstr>
      <vt:lpstr>I4.0 LAB @SOM</vt:lpstr>
      <vt:lpstr>Equipment and key features</vt:lpstr>
      <vt:lpstr>Some ONGOING and PAST PROJECTS</vt:lpstr>
      <vt:lpstr>5G experimentation project</vt:lpstr>
      <vt:lpstr>PowerPoint Presentation</vt:lpstr>
      <vt:lpstr>Key Performance indicators</vt:lpstr>
      <vt:lpstr>UC31 Concept</vt:lpstr>
      <vt:lpstr>UC 31 Key Features</vt:lpstr>
      <vt:lpstr>UC31 Application scenarios</vt:lpstr>
      <vt:lpstr>Physical Architecture</vt:lpstr>
      <vt:lpstr>Physical Layout – 5G Connection</vt:lpstr>
      <vt:lpstr>PowerPoint Presentation</vt:lpstr>
      <vt:lpstr>Application Architecture</vt:lpstr>
      <vt:lpstr>PowerPoint Presentation</vt:lpstr>
      <vt:lpstr>PowerPoint Presentation</vt:lpstr>
      <vt:lpstr>2- Self-Reconfigurable and Adaptive Production</vt:lpstr>
      <vt:lpstr>2- Self-Reconfigurable and Adaptive Production – Real Time</vt:lpstr>
      <vt:lpstr>Results</vt:lpstr>
      <vt:lpstr>Results</vt:lpstr>
      <vt:lpstr>Requirements</vt:lpstr>
      <vt:lpstr>AIOTI WG Standardisation:                                                 Edge Computing Standard Framework Concepts -  Release 1.0 27 October 2021</vt:lpstr>
      <vt:lpstr>Goal and Content of the Report</vt:lpstr>
      <vt:lpstr>Edge Computing SDO and Alliance Initiatives Landscape</vt:lpstr>
      <vt:lpstr>Edge Computing Open Source Software Initiatives Landscape</vt:lpstr>
      <vt:lpstr>Next Steps</vt:lpstr>
      <vt:lpstr>ETSI TC MTS Contribution to  Testing in IoT and Edge Computing</vt:lpstr>
      <vt:lpstr>ETSI TC MTS Motivation</vt:lpstr>
      <vt:lpstr>ETSI TC MTS Vision</vt:lpstr>
      <vt:lpstr>What do we have?</vt:lpstr>
      <vt:lpstr>Existing QA/Testing Approaches</vt:lpstr>
      <vt:lpstr>Initial Working Results (AIOTI report)</vt:lpstr>
      <vt:lpstr>What we do have to consider?</vt:lpstr>
      <vt:lpstr>Specific IoT and Edge Aspects for Testing</vt:lpstr>
      <vt:lpstr>Challenges for IoT and Edge Testing</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AIOTI General Assembly 2020</dc:title>
  <dc:creator>Suarez Tanya</dc:creator>
  <cp:lastModifiedBy>Damir Filipovic</cp:lastModifiedBy>
  <cp:revision>60</cp:revision>
  <dcterms:created xsi:type="dcterms:W3CDTF">2020-11-20T17:46:13Z</dcterms:created>
  <dcterms:modified xsi:type="dcterms:W3CDTF">2021-10-28T08:38:26Z</dcterms:modified>
</cp:coreProperties>
</file>